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81" r:id="rId2"/>
    <p:sldId id="280" r:id="rId3"/>
    <p:sldId id="257" r:id="rId4"/>
    <p:sldId id="258" r:id="rId5"/>
    <p:sldId id="259" r:id="rId6"/>
    <p:sldId id="260" r:id="rId7"/>
    <p:sldId id="265" r:id="rId8"/>
    <p:sldId id="282" r:id="rId9"/>
    <p:sldId id="264" r:id="rId10"/>
    <p:sldId id="263" r:id="rId11"/>
    <p:sldId id="270" r:id="rId12"/>
    <p:sldId id="267" r:id="rId13"/>
    <p:sldId id="286" r:id="rId14"/>
    <p:sldId id="285" r:id="rId15"/>
    <p:sldId id="287" r:id="rId16"/>
    <p:sldId id="272" r:id="rId17"/>
    <p:sldId id="283" r:id="rId18"/>
    <p:sldId id="261" r:id="rId19"/>
    <p:sldId id="266" r:id="rId20"/>
    <p:sldId id="284" r:id="rId21"/>
    <p:sldId id="268" r:id="rId22"/>
    <p:sldId id="275" r:id="rId23"/>
    <p:sldId id="306" r:id="rId24"/>
    <p:sldId id="269" r:id="rId25"/>
    <p:sldId id="288" r:id="rId26"/>
    <p:sldId id="307" r:id="rId27"/>
    <p:sldId id="289" r:id="rId28"/>
    <p:sldId id="308" r:id="rId29"/>
    <p:sldId id="305" r:id="rId30"/>
    <p:sldId id="290" r:id="rId31"/>
    <p:sldId id="301" r:id="rId32"/>
    <p:sldId id="294" r:id="rId33"/>
    <p:sldId id="298" r:id="rId34"/>
    <p:sldId id="297" r:id="rId35"/>
    <p:sldId id="299" r:id="rId36"/>
    <p:sldId id="300" r:id="rId37"/>
    <p:sldId id="303" r:id="rId38"/>
    <p:sldId id="296" r:id="rId39"/>
    <p:sldId id="295" r:id="rId40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6534" autoAdjust="0"/>
    <p:restoredTop sz="94717" autoAdjust="0"/>
  </p:normalViewPr>
  <p:slideViewPr>
    <p:cSldViewPr snapToGrid="0">
      <p:cViewPr varScale="1">
        <p:scale>
          <a:sx n="69" d="100"/>
          <a:sy n="69" d="100"/>
        </p:scale>
        <p:origin x="-71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lu patel" userId="f5da17d6863728f0" providerId="LiveId" clId="{8542E677-025C-451C-80EB-49916781C4EE}"/>
    <pc:docChg chg="undo custSel modSld">
      <pc:chgData name="chilu patel" userId="f5da17d6863728f0" providerId="LiveId" clId="{8542E677-025C-451C-80EB-49916781C4EE}" dt="2021-02-12T09:44:13.896" v="109" actId="14100"/>
      <pc:docMkLst>
        <pc:docMk/>
      </pc:docMkLst>
      <pc:sldChg chg="delSp modSp mod delAnim modAnim">
        <pc:chgData name="chilu patel" userId="f5da17d6863728f0" providerId="LiveId" clId="{8542E677-025C-451C-80EB-49916781C4EE}" dt="2021-02-12T09:44:13.896" v="109" actId="14100"/>
        <pc:sldMkLst>
          <pc:docMk/>
          <pc:sldMk cId="3434864598" sldId="280"/>
        </pc:sldMkLst>
        <pc:spChg chg="mod">
          <ac:chgData name="chilu patel" userId="f5da17d6863728f0" providerId="LiveId" clId="{8542E677-025C-451C-80EB-49916781C4EE}" dt="2021-02-12T09:43:00.623" v="26" actId="20577"/>
          <ac:spMkLst>
            <pc:docMk/>
            <pc:sldMk cId="3434864598" sldId="280"/>
            <ac:spMk id="2" creationId="{D2090EAF-C2D9-4B94-A9F2-9B8DF6159509}"/>
          </ac:spMkLst>
        </pc:spChg>
        <pc:spChg chg="mod">
          <ac:chgData name="chilu patel" userId="f5da17d6863728f0" providerId="LiveId" clId="{8542E677-025C-451C-80EB-49916781C4EE}" dt="2021-02-12T09:44:13.896" v="109" actId="14100"/>
          <ac:spMkLst>
            <pc:docMk/>
            <pc:sldMk cId="3434864598" sldId="280"/>
            <ac:spMk id="4" creationId="{E7223FB7-0B19-4B57-A52B-8C3459C55EC3}"/>
          </ac:spMkLst>
        </pc:spChg>
        <pc:spChg chg="del mod">
          <ac:chgData name="chilu patel" userId="f5da17d6863728f0" providerId="LiveId" clId="{8542E677-025C-451C-80EB-49916781C4EE}" dt="2021-02-12T09:43:44.946" v="105" actId="478"/>
          <ac:spMkLst>
            <pc:docMk/>
            <pc:sldMk cId="3434864598" sldId="280"/>
            <ac:spMk id="5" creationId="{8466C4B2-065C-4B55-B8F9-82C1B0D2448F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34785-C52C-4556-BC9C-F0A89996561B}" type="datetimeFigureOut">
              <a:rPr lang="zh-CN" altLang="en-US" smtClean="0"/>
              <a:pPr/>
              <a:t>2021/2/22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4BF7E-60C6-4B9E-A9A5-0936373633C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52938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084744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516214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33107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299985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29998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234404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620054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516214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299985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82475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506572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72911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726004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843702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87227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78063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86299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103459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23440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59990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59540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23699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E4BF7E-60C6-4B9E-A9A5-0936373633C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74446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87536436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652041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58F348A-F13C-4DB8-A662-0BED8DE5931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9442590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959363889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0;p2"/>
          <p:cNvGrpSpPr/>
          <p:nvPr/>
        </p:nvGrpSpPr>
        <p:grpSpPr>
          <a:xfrm flipH="1">
            <a:off x="1216968" y="0"/>
            <a:ext cx="10975033" cy="577540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2703496" y="2604420"/>
            <a:ext cx="67644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grpSp>
        <p:nvGrpSpPr>
          <p:cNvPr id="8" name="Google Shape;32;p2"/>
          <p:cNvGrpSpPr/>
          <p:nvPr/>
        </p:nvGrpSpPr>
        <p:grpSpPr>
          <a:xfrm flipH="1">
            <a:off x="1" y="4117464"/>
            <a:ext cx="5487633" cy="3027067"/>
            <a:chOff x="4115550" y="2061250"/>
            <a:chExt cx="4115725" cy="2270300"/>
          </a:xfrm>
        </p:grpSpPr>
        <p:grpSp>
          <p:nvGrpSpPr>
            <p:cNvPr id="9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794138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87;p1"/>
          <p:cNvPicPr preferRelativeResize="0"/>
          <p:nvPr/>
        </p:nvPicPr>
        <p:blipFill rotWithShape="1">
          <a:blip r:embed="rId3">
            <a:clrChange>
              <a:clrFrom>
                <a:srgbClr val="DD9746"/>
              </a:clrFrom>
              <a:clrTo>
                <a:srgbClr val="DD9746">
                  <a:alpha val="0"/>
                </a:srgbClr>
              </a:clrTo>
            </a:clrChange>
            <a:alphaModFix/>
            <a:lum bright="70000" contrast="-70000"/>
          </a:blip>
          <a:srcRect/>
          <a:stretch/>
        </p:blipFill>
        <p:spPr>
          <a:xfrm>
            <a:off x="4340037" y="2720794"/>
            <a:ext cx="3226176" cy="32261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Google Shape;8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7715" y="255411"/>
            <a:ext cx="10096571" cy="2411584"/>
          </a:xfrm>
          <a:prstGeom prst="rect">
            <a:avLst/>
          </a:prstGeom>
          <a:noFill/>
          <a:ln>
            <a:noFill/>
          </a:ln>
          <a:effectLst>
            <a:softEdge rad="31750"/>
          </a:effec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947922746"/>
              </p:ext>
            </p:extLst>
          </p:nvPr>
        </p:nvGraphicFramePr>
        <p:xfrm>
          <a:off x="1126564" y="2671481"/>
          <a:ext cx="9577295" cy="44482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999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7731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192307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Project Name:</a:t>
                      </a:r>
                      <a:endParaRPr lang="en-US" altLang="zh-CN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Servaxo-</a:t>
                      </a:r>
                      <a:r>
                        <a:rPr lang="en-IN" altLang="zh-CN" sz="20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An all in</a:t>
                      </a:r>
                      <a:r>
                        <a:rPr lang="en-IN" altLang="zh-CN" sz="2000" b="0" kern="1200" baseline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one Vehicle Zone</a:t>
                      </a:r>
                      <a:endParaRPr lang="en-US" altLang="zh-CN" sz="20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335742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Guided By : </a:t>
                      </a:r>
                      <a:endParaRPr lang="en-US" altLang="zh-CN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altLang="zh-CN" sz="2400" b="1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Ms. </a:t>
                      </a: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Rini Cherian</a:t>
                      </a:r>
                      <a:endParaRPr lang="en-US" altLang="zh-CN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181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Project Team : </a:t>
                      </a:r>
                      <a:endParaRPr lang="en-US" altLang="zh-CN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Shah Krusha Y.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Rana Nidhi R.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Patel Chirag H.</a:t>
                      </a:r>
                    </a:p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en-IN" altLang="zh-CN" sz="2400" b="1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Kansara Deep S.</a:t>
                      </a:r>
                      <a:endParaRPr lang="zh-CN" altLang="en-US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altLang="zh-CN" sz="2400" b="1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0" y="0"/>
            <a:ext cx="8088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altLang="zh-CN" sz="48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Tools and Technologies</a:t>
            </a:r>
            <a:endParaRPr lang="en-US" altLang="zh-CN" sz="48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12371" y="2667028"/>
            <a:ext cx="3690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bg1">
                  <a:lumMod val="95000"/>
                </a:schemeClr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graphicFrame>
        <p:nvGraphicFramePr>
          <p:cNvPr id="32" name="Table 31"/>
          <p:cNvGraphicFramePr>
            <a:graphicFrameLocks noGrp="1"/>
          </p:cNvGraphicFramePr>
          <p:nvPr/>
        </p:nvGraphicFramePr>
        <p:xfrm>
          <a:off x="660413" y="1164771"/>
          <a:ext cx="4140200" cy="551905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140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29927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4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Tools</a:t>
                      </a:r>
                      <a:endParaRPr lang="en-US" sz="4400" kern="12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19782">
                <a:tc>
                  <a:txBody>
                    <a:bodyPr/>
                    <a:lstStyle/>
                    <a:p>
                      <a:r>
                        <a:rPr lang="en-IN" sz="24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Development Tools :</a:t>
                      </a:r>
                    </a:p>
                    <a:p>
                      <a:pPr marL="914400" lvl="1" indent="-342900">
                        <a:lnSpc>
                          <a:spcPct val="115000"/>
                        </a:lnSpc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Sublime Text</a:t>
                      </a:r>
                    </a:p>
                    <a:p>
                      <a:pPr marL="914400" lvl="1" indent="-342900">
                        <a:lnSpc>
                          <a:spcPct val="115000"/>
                        </a:lnSpc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Google Chrome</a:t>
                      </a:r>
                      <a:endParaRPr lang="en-US" sz="2400" dirty="0">
                        <a:solidFill>
                          <a:schemeClr val="bg1">
                            <a:lumMod val="95000"/>
                          </a:schemeClr>
                        </a:solidFill>
                        <a:sym typeface="Calibri"/>
                      </a:endParaRPr>
                    </a:p>
                    <a:p>
                      <a:pPr marL="914400" lvl="1" indent="-342900">
                        <a:lnSpc>
                          <a:spcPct val="115000"/>
                        </a:lnSpc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IN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Command Prompt</a:t>
                      </a:r>
                      <a:endParaRPr lang="en-US" sz="2400" dirty="0">
                        <a:solidFill>
                          <a:schemeClr val="bg1">
                            <a:lumMod val="95000"/>
                          </a:schemeClr>
                        </a:solidFill>
                        <a:sym typeface="Century Gothic"/>
                      </a:endParaRPr>
                    </a:p>
                    <a:p>
                      <a:pPr lvl="0">
                        <a:lnSpc>
                          <a:spcPct val="115000"/>
                        </a:lnSpc>
                        <a:buClr>
                          <a:schemeClr val="dk1"/>
                        </a:buClr>
                        <a:buSzPts val="1800"/>
                      </a:pPr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	</a:t>
                      </a:r>
                    </a:p>
                    <a:p>
                      <a:pPr lvl="0">
                        <a:lnSpc>
                          <a:spcPct val="115000"/>
                        </a:lnSpc>
                        <a:buClr>
                          <a:schemeClr val="dk1"/>
                        </a:buClr>
                        <a:buSzPts val="1800"/>
                      </a:pPr>
                      <a:r>
                        <a:rPr lang="en-US" sz="2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Documentation Tools :</a:t>
                      </a:r>
                    </a:p>
                    <a:p>
                      <a:pPr marL="914400" lvl="1" indent="-342900">
                        <a:lnSpc>
                          <a:spcPct val="115000"/>
                        </a:lnSpc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E-draw</a:t>
                      </a:r>
                    </a:p>
                    <a:p>
                      <a:pPr marL="914400" lvl="1" indent="-342900">
                        <a:lnSpc>
                          <a:spcPct val="115000"/>
                        </a:lnSpc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IN" sz="2400" dirty="0">
                          <a:solidFill>
                            <a:schemeClr val="bg1">
                              <a:lumMod val="95000"/>
                            </a:schemeClr>
                          </a:solidFill>
                          <a:sym typeface="Century Gothic"/>
                        </a:rPr>
                        <a:t>Microsoft Office</a:t>
                      </a:r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3" name="Table 32"/>
          <p:cNvGraphicFramePr>
            <a:graphicFrameLocks noGrp="1"/>
          </p:cNvGraphicFramePr>
          <p:nvPr/>
        </p:nvGraphicFramePr>
        <p:xfrm>
          <a:off x="7239000" y="1001483"/>
          <a:ext cx="4637315" cy="5754624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463731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947056">
                <a:tc>
                  <a:txBody>
                    <a:bodyPr/>
                    <a:lstStyle/>
                    <a:p>
                      <a:r>
                        <a:rPr lang="en-IN" sz="4400" b="1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Technologies</a:t>
                      </a:r>
                      <a:endParaRPr lang="en-US" sz="4400" b="1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endParaRPr lang="en-US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094012">
                <a:tc>
                  <a:txBody>
                    <a:bodyPr/>
                    <a:lstStyle/>
                    <a:p>
                      <a:pPr marL="457200" marR="0" lvl="0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None/>
                      </a:pPr>
                      <a:r>
                        <a:rPr lang="fr-FR" sz="240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Core Technologies :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Laravel(6.0)</a:t>
                      </a:r>
                      <a:endParaRPr lang="fr-FR" sz="24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  <a:sym typeface="Calibri"/>
                      </a:endParaRP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PHP(7.3.12) Front End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MySQL</a:t>
                      </a:r>
                      <a:endParaRPr lang="fr-FR" sz="2400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  <a:sym typeface="Calibri"/>
                      </a:endParaRP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JavaScript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HTML5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8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fr-FR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CSS3</a:t>
                      </a:r>
                      <a:r>
                        <a:rPr lang="en-US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	</a:t>
                      </a:r>
                    </a:p>
                    <a:p>
                      <a:pPr marL="457200" marR="0" lvl="0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Century Gothic"/>
                        <a:buNone/>
                      </a:pPr>
                      <a:r>
                        <a:rPr lang="en-US" sz="2400" b="1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Libraries</a:t>
                      </a:r>
                      <a:r>
                        <a:rPr lang="en-US" sz="2400" b="1" kern="1200" baseline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 :</a:t>
                      </a:r>
                      <a:endParaRPr lang="en-US" sz="2400" b="1" kern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lt"/>
                        <a:ea typeface="+mn-ea"/>
                        <a:cs typeface="+mn-cs"/>
                        <a:sym typeface="Century Gothic"/>
                      </a:endParaRP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9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jQuery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9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AJAX</a:t>
                      </a:r>
                    </a:p>
                    <a:p>
                      <a:pPr marL="914400" marR="0" lvl="1" indent="-34290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95000"/>
                          </a:schemeClr>
                        </a:buClr>
                        <a:buSzPts val="1800"/>
                        <a:buFont typeface="Arial" pitchFamily="34" charset="0"/>
                        <a:buChar char="•"/>
                      </a:pPr>
                      <a:r>
                        <a:rPr lang="en-US" sz="2400" kern="12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lt"/>
                          <a:ea typeface="+mn-ea"/>
                          <a:cs typeface="+mn-cs"/>
                          <a:sym typeface="Century Gothic"/>
                        </a:rPr>
                        <a:t>Bootstrap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87344613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C6387EB6-EABF-44A0-A48E-2E057D30F6FB}"/>
              </a:ext>
            </a:extLst>
          </p:cNvPr>
          <p:cNvGrpSpPr/>
          <p:nvPr/>
        </p:nvGrpSpPr>
        <p:grpSpPr>
          <a:xfrm>
            <a:off x="4655840" y="1676012"/>
            <a:ext cx="2880320" cy="636004"/>
            <a:chOff x="3131840" y="987574"/>
            <a:chExt cx="2880320" cy="648072"/>
          </a:xfrm>
        </p:grpSpPr>
        <p:sp>
          <p:nvSpPr>
            <p:cNvPr id="3" name="圆角矩形 2">
              <a:extLst>
                <a:ext uri="{FF2B5EF4-FFF2-40B4-BE49-F238E27FC236}">
                  <a16:creationId xmlns="" xmlns:a16="http://schemas.microsoft.com/office/drawing/2014/main" id="{760F3EF1-7E19-4081-BA59-CE95158A2180}"/>
                </a:ext>
              </a:extLst>
            </p:cNvPr>
            <p:cNvSpPr/>
            <p:nvPr/>
          </p:nvSpPr>
          <p:spPr>
            <a:xfrm>
              <a:off x="3131840" y="987574"/>
              <a:ext cx="2880320" cy="64807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schemeClr val="bg1"/>
                </a:solidFill>
              </a:endParaRPr>
            </a:p>
          </p:txBody>
        </p:sp>
        <p:sp>
          <p:nvSpPr>
            <p:cNvPr id="4" name="TextBox 5">
              <a:extLst>
                <a:ext uri="{FF2B5EF4-FFF2-40B4-BE49-F238E27FC236}">
                  <a16:creationId xmlns="" xmlns:a16="http://schemas.microsoft.com/office/drawing/2014/main" id="{7BEAC929-7EFE-4B81-A1C2-8AD21B2B9C23}"/>
                </a:ext>
              </a:extLst>
            </p:cNvPr>
            <p:cNvSpPr txBox="1"/>
            <p:nvPr/>
          </p:nvSpPr>
          <p:spPr>
            <a:xfrm>
              <a:off x="3393152" y="1080778"/>
              <a:ext cx="2354505" cy="512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6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: 3</a:t>
              </a:r>
              <a:endParaRPr lang="zh-CN" altLang="en-US" sz="26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FF7D296B-32C9-40CC-863E-67860A18F2C4}"/>
              </a:ext>
            </a:extLst>
          </p:cNvPr>
          <p:cNvCxnSpPr/>
          <p:nvPr/>
        </p:nvCxnSpPr>
        <p:spPr>
          <a:xfrm flipH="1">
            <a:off x="3151518" y="286894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28153BC7-979F-44FB-8640-ECC044B18686}"/>
              </a:ext>
            </a:extLst>
          </p:cNvPr>
          <p:cNvCxnSpPr/>
          <p:nvPr/>
        </p:nvCxnSpPr>
        <p:spPr>
          <a:xfrm flipH="1">
            <a:off x="3151518" y="421309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2">
            <a:extLst>
              <a:ext uri="{FF2B5EF4-FFF2-40B4-BE49-F238E27FC236}">
                <a16:creationId xmlns="" xmlns:a16="http://schemas.microsoft.com/office/drawing/2014/main" id="{CCCFF2C6-E149-4155-92B2-6C33F35871B0}"/>
              </a:ext>
            </a:extLst>
          </p:cNvPr>
          <p:cNvSpPr txBox="1"/>
          <p:nvPr/>
        </p:nvSpPr>
        <p:spPr>
          <a:xfrm>
            <a:off x="2822944" y="3156975"/>
            <a:ext cx="62121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bg2"/>
              </a:buClr>
              <a:buSzPct val="115000"/>
            </a:pPr>
            <a:r>
              <a:rPr lang="en-IN" altLang="zh-CN" sz="42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Scope</a:t>
            </a: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15CEC68B-B354-4737-9783-3DA5E83C08A5}"/>
              </a:ext>
            </a:extLst>
          </p:cNvPr>
          <p:cNvSpPr/>
          <p:nvPr/>
        </p:nvSpPr>
        <p:spPr>
          <a:xfrm>
            <a:off x="3407701" y="4405114"/>
            <a:ext cx="5545336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Shows the </a:t>
            </a:r>
            <a:r>
              <a:rPr lang="en-IN" altLang="zh-CN" sz="1467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en-IN" altLang="zh-CN" sz="1467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 </a:t>
            </a:r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of functions of all the three users of this system.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750875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="" xmlns:a16="http://schemas.microsoft.com/office/drawing/2014/main" id="{3571D4BF-3597-4F0F-A51A-E9BD43794C5C}"/>
              </a:ext>
            </a:extLst>
          </p:cNvPr>
          <p:cNvGrpSpPr/>
          <p:nvPr/>
        </p:nvGrpSpPr>
        <p:grpSpPr>
          <a:xfrm flipH="1">
            <a:off x="4078403" y="1065478"/>
            <a:ext cx="1636597" cy="1622137"/>
            <a:chOff x="5150954" y="1790867"/>
            <a:chExt cx="1179685" cy="1216603"/>
          </a:xfrm>
          <a:solidFill>
            <a:schemeClr val="bg1"/>
          </a:solidFill>
        </p:grpSpPr>
        <p:sp>
          <p:nvSpPr>
            <p:cNvPr id="19" name="Freeform 24">
              <a:extLst>
                <a:ext uri="{FF2B5EF4-FFF2-40B4-BE49-F238E27FC236}">
                  <a16:creationId xmlns="" xmlns:a16="http://schemas.microsoft.com/office/drawing/2014/main" id="{CBEAB65D-3195-426B-93AB-60CA087A0404}"/>
                </a:ext>
              </a:extLst>
            </p:cNvPr>
            <p:cNvSpPr/>
            <p:nvPr/>
          </p:nvSpPr>
          <p:spPr bwMode="auto">
            <a:xfrm>
              <a:off x="5150954" y="1790867"/>
              <a:ext cx="1179685" cy="1216603"/>
            </a:xfrm>
            <a:custGeom>
              <a:avLst/>
              <a:gdLst>
                <a:gd name="T0" fmla="*/ 0 w 45"/>
                <a:gd name="T1" fmla="*/ 44 h 44"/>
                <a:gd name="T2" fmla="*/ 22 w 45"/>
                <a:gd name="T3" fmla="*/ 44 h 44"/>
                <a:gd name="T4" fmla="*/ 45 w 45"/>
                <a:gd name="T5" fmla="*/ 22 h 44"/>
                <a:gd name="T6" fmla="*/ 22 w 45"/>
                <a:gd name="T7" fmla="*/ 0 h 44"/>
                <a:gd name="T8" fmla="*/ 0 w 45"/>
                <a:gd name="T9" fmla="*/ 0 h 44"/>
                <a:gd name="T10" fmla="*/ 0 w 45"/>
                <a:gd name="T11" fmla="*/ 13 h 44"/>
                <a:gd name="T12" fmla="*/ 22 w 45"/>
                <a:gd name="T13" fmla="*/ 13 h 44"/>
                <a:gd name="T14" fmla="*/ 32 w 45"/>
                <a:gd name="T15" fmla="*/ 22 h 44"/>
                <a:gd name="T16" fmla="*/ 22 w 45"/>
                <a:gd name="T17" fmla="*/ 30 h 44"/>
                <a:gd name="T18" fmla="*/ 0 w 45"/>
                <a:gd name="T19" fmla="*/ 30 h 44"/>
                <a:gd name="T20" fmla="*/ 0 w 45"/>
                <a:gd name="T2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44">
                  <a:moveTo>
                    <a:pt x="0" y="44"/>
                  </a:moveTo>
                  <a:cubicBezTo>
                    <a:pt x="22" y="44"/>
                    <a:pt x="22" y="44"/>
                    <a:pt x="22" y="44"/>
                  </a:cubicBezTo>
                  <a:cubicBezTo>
                    <a:pt x="35" y="44"/>
                    <a:pt x="45" y="34"/>
                    <a:pt x="45" y="22"/>
                  </a:cubicBezTo>
                  <a:cubicBezTo>
                    <a:pt x="45" y="10"/>
                    <a:pt x="35" y="0"/>
                    <a:pt x="2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8" y="13"/>
                    <a:pt x="32" y="17"/>
                    <a:pt x="32" y="22"/>
                  </a:cubicBezTo>
                  <a:cubicBezTo>
                    <a:pt x="32" y="26"/>
                    <a:pt x="28" y="30"/>
                    <a:pt x="22" y="30"/>
                  </a:cubicBezTo>
                  <a:cubicBezTo>
                    <a:pt x="0" y="30"/>
                    <a:pt x="0" y="30"/>
                    <a:pt x="0" y="30"/>
                  </a:cubicBezTo>
                  <a:lnTo>
                    <a:pt x="0" y="4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467">
                <a:solidFill>
                  <a:schemeClr val="bg1"/>
                </a:solidFill>
                <a:effectLst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="" xmlns:a16="http://schemas.microsoft.com/office/drawing/2014/main" id="{96307BAA-B16D-4528-839A-3BD3F37B2057}"/>
                </a:ext>
              </a:extLst>
            </p:cNvPr>
            <p:cNvGrpSpPr/>
            <p:nvPr/>
          </p:nvGrpSpPr>
          <p:grpSpPr>
            <a:xfrm>
              <a:off x="5382823" y="2250309"/>
              <a:ext cx="364563" cy="255763"/>
              <a:chOff x="4254500" y="1266825"/>
              <a:chExt cx="619126" cy="411163"/>
            </a:xfrm>
            <a:grpFill/>
          </p:grpSpPr>
          <p:sp>
            <p:nvSpPr>
              <p:cNvPr id="22" name="Freeform 11">
                <a:extLst>
                  <a:ext uri="{FF2B5EF4-FFF2-40B4-BE49-F238E27FC236}">
                    <a16:creationId xmlns="" xmlns:a16="http://schemas.microsoft.com/office/drawing/2014/main" id="{EA3A831D-22FF-4D87-B376-C7675493C03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54500" y="1276350"/>
                <a:ext cx="411163" cy="390525"/>
              </a:xfrm>
              <a:custGeom>
                <a:avLst/>
                <a:gdLst>
                  <a:gd name="T0" fmla="*/ 182 w 192"/>
                  <a:gd name="T1" fmla="*/ 0 h 182"/>
                  <a:gd name="T2" fmla="*/ 10 w 192"/>
                  <a:gd name="T3" fmla="*/ 0 h 182"/>
                  <a:gd name="T4" fmla="*/ 0 w 192"/>
                  <a:gd name="T5" fmla="*/ 10 h 182"/>
                  <a:gd name="T6" fmla="*/ 0 w 192"/>
                  <a:gd name="T7" fmla="*/ 128 h 182"/>
                  <a:gd name="T8" fmla="*/ 10 w 192"/>
                  <a:gd name="T9" fmla="*/ 138 h 182"/>
                  <a:gd name="T10" fmla="*/ 80 w 192"/>
                  <a:gd name="T11" fmla="*/ 138 h 182"/>
                  <a:gd name="T12" fmla="*/ 80 w 192"/>
                  <a:gd name="T13" fmla="*/ 170 h 182"/>
                  <a:gd name="T14" fmla="*/ 38 w 192"/>
                  <a:gd name="T15" fmla="*/ 170 h 182"/>
                  <a:gd name="T16" fmla="*/ 34 w 192"/>
                  <a:gd name="T17" fmla="*/ 176 h 182"/>
                  <a:gd name="T18" fmla="*/ 38 w 192"/>
                  <a:gd name="T19" fmla="*/ 182 h 182"/>
                  <a:gd name="T20" fmla="*/ 162 w 192"/>
                  <a:gd name="T21" fmla="*/ 182 h 182"/>
                  <a:gd name="T22" fmla="*/ 167 w 192"/>
                  <a:gd name="T23" fmla="*/ 176 h 182"/>
                  <a:gd name="T24" fmla="*/ 162 w 192"/>
                  <a:gd name="T25" fmla="*/ 170 h 182"/>
                  <a:gd name="T26" fmla="*/ 119 w 192"/>
                  <a:gd name="T27" fmla="*/ 170 h 182"/>
                  <a:gd name="T28" fmla="*/ 119 w 192"/>
                  <a:gd name="T29" fmla="*/ 138 h 182"/>
                  <a:gd name="T30" fmla="*/ 182 w 192"/>
                  <a:gd name="T31" fmla="*/ 138 h 182"/>
                  <a:gd name="T32" fmla="*/ 192 w 192"/>
                  <a:gd name="T33" fmla="*/ 128 h 182"/>
                  <a:gd name="T34" fmla="*/ 192 w 192"/>
                  <a:gd name="T35" fmla="*/ 10 h 182"/>
                  <a:gd name="T36" fmla="*/ 182 w 192"/>
                  <a:gd name="T37" fmla="*/ 0 h 182"/>
                  <a:gd name="T38" fmla="*/ 183 w 192"/>
                  <a:gd name="T39" fmla="*/ 130 h 182"/>
                  <a:gd name="T40" fmla="*/ 10 w 192"/>
                  <a:gd name="T41" fmla="*/ 130 h 182"/>
                  <a:gd name="T42" fmla="*/ 10 w 192"/>
                  <a:gd name="T43" fmla="*/ 6 h 182"/>
                  <a:gd name="T44" fmla="*/ 183 w 192"/>
                  <a:gd name="T45" fmla="*/ 6 h 182"/>
                  <a:gd name="T46" fmla="*/ 183 w 192"/>
                  <a:gd name="T47" fmla="*/ 130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182">
                    <a:moveTo>
                      <a:pt x="182" y="0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3"/>
                      <a:pt x="4" y="138"/>
                      <a:pt x="10" y="138"/>
                    </a:cubicBezTo>
                    <a:cubicBezTo>
                      <a:pt x="80" y="138"/>
                      <a:pt x="80" y="138"/>
                      <a:pt x="80" y="138"/>
                    </a:cubicBezTo>
                    <a:cubicBezTo>
                      <a:pt x="80" y="170"/>
                      <a:pt x="80" y="170"/>
                      <a:pt x="80" y="170"/>
                    </a:cubicBezTo>
                    <a:cubicBezTo>
                      <a:pt x="38" y="170"/>
                      <a:pt x="38" y="170"/>
                      <a:pt x="38" y="170"/>
                    </a:cubicBezTo>
                    <a:cubicBezTo>
                      <a:pt x="36" y="170"/>
                      <a:pt x="34" y="173"/>
                      <a:pt x="34" y="176"/>
                    </a:cubicBezTo>
                    <a:cubicBezTo>
                      <a:pt x="34" y="179"/>
                      <a:pt x="36" y="182"/>
                      <a:pt x="38" y="182"/>
                    </a:cubicBezTo>
                    <a:cubicBezTo>
                      <a:pt x="162" y="182"/>
                      <a:pt x="162" y="182"/>
                      <a:pt x="162" y="182"/>
                    </a:cubicBezTo>
                    <a:cubicBezTo>
                      <a:pt x="165" y="182"/>
                      <a:pt x="167" y="179"/>
                      <a:pt x="167" y="176"/>
                    </a:cubicBezTo>
                    <a:cubicBezTo>
                      <a:pt x="167" y="173"/>
                      <a:pt x="165" y="170"/>
                      <a:pt x="162" y="170"/>
                    </a:cubicBezTo>
                    <a:cubicBezTo>
                      <a:pt x="119" y="170"/>
                      <a:pt x="119" y="170"/>
                      <a:pt x="119" y="170"/>
                    </a:cubicBezTo>
                    <a:cubicBezTo>
                      <a:pt x="119" y="138"/>
                      <a:pt x="119" y="138"/>
                      <a:pt x="119" y="138"/>
                    </a:cubicBezTo>
                    <a:cubicBezTo>
                      <a:pt x="182" y="138"/>
                      <a:pt x="182" y="138"/>
                      <a:pt x="182" y="138"/>
                    </a:cubicBezTo>
                    <a:cubicBezTo>
                      <a:pt x="187" y="138"/>
                      <a:pt x="192" y="133"/>
                      <a:pt x="192" y="128"/>
                    </a:cubicBezTo>
                    <a:cubicBezTo>
                      <a:pt x="192" y="10"/>
                      <a:pt x="192" y="10"/>
                      <a:pt x="192" y="10"/>
                    </a:cubicBezTo>
                    <a:cubicBezTo>
                      <a:pt x="192" y="4"/>
                      <a:pt x="187" y="0"/>
                      <a:pt x="182" y="0"/>
                    </a:cubicBezTo>
                    <a:close/>
                    <a:moveTo>
                      <a:pt x="183" y="130"/>
                    </a:moveTo>
                    <a:cubicBezTo>
                      <a:pt x="10" y="130"/>
                      <a:pt x="10" y="130"/>
                      <a:pt x="10" y="130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83" y="6"/>
                      <a:pt x="183" y="6"/>
                      <a:pt x="183" y="6"/>
                    </a:cubicBezTo>
                    <a:lnTo>
                      <a:pt x="183" y="130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467">
                  <a:solidFill>
                    <a:schemeClr val="bg1"/>
                  </a:solidFill>
                  <a:effectLst/>
                </a:endParaRPr>
              </a:p>
            </p:txBody>
          </p:sp>
          <p:sp>
            <p:nvSpPr>
              <p:cNvPr id="23" name="Freeform 12">
                <a:extLst>
                  <a:ext uri="{FF2B5EF4-FFF2-40B4-BE49-F238E27FC236}">
                    <a16:creationId xmlns="" xmlns:a16="http://schemas.microsoft.com/office/drawing/2014/main" id="{5B1D6305-C1CD-4C59-943D-67F5EC7E8E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81538" y="1266825"/>
                <a:ext cx="192088" cy="411163"/>
              </a:xfrm>
              <a:custGeom>
                <a:avLst/>
                <a:gdLst>
                  <a:gd name="T0" fmla="*/ 74 w 90"/>
                  <a:gd name="T1" fmla="*/ 0 h 192"/>
                  <a:gd name="T2" fmla="*/ 16 w 90"/>
                  <a:gd name="T3" fmla="*/ 0 h 192"/>
                  <a:gd name="T4" fmla="*/ 0 w 90"/>
                  <a:gd name="T5" fmla="*/ 9 h 192"/>
                  <a:gd name="T6" fmla="*/ 0 w 90"/>
                  <a:gd name="T7" fmla="*/ 182 h 192"/>
                  <a:gd name="T8" fmla="*/ 16 w 90"/>
                  <a:gd name="T9" fmla="*/ 192 h 192"/>
                  <a:gd name="T10" fmla="*/ 74 w 90"/>
                  <a:gd name="T11" fmla="*/ 192 h 192"/>
                  <a:gd name="T12" fmla="*/ 90 w 90"/>
                  <a:gd name="T13" fmla="*/ 182 h 192"/>
                  <a:gd name="T14" fmla="*/ 90 w 90"/>
                  <a:gd name="T15" fmla="*/ 9 h 192"/>
                  <a:gd name="T16" fmla="*/ 74 w 90"/>
                  <a:gd name="T17" fmla="*/ 0 h 192"/>
                  <a:gd name="T18" fmla="*/ 45 w 90"/>
                  <a:gd name="T19" fmla="*/ 160 h 192"/>
                  <a:gd name="T20" fmla="*/ 32 w 90"/>
                  <a:gd name="T21" fmla="*/ 148 h 192"/>
                  <a:gd name="T22" fmla="*/ 45 w 90"/>
                  <a:gd name="T23" fmla="*/ 135 h 192"/>
                  <a:gd name="T24" fmla="*/ 57 w 90"/>
                  <a:gd name="T25" fmla="*/ 148 h 192"/>
                  <a:gd name="T26" fmla="*/ 45 w 90"/>
                  <a:gd name="T27" fmla="*/ 16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0" h="192">
                    <a:moveTo>
                      <a:pt x="74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4"/>
                      <a:pt x="0" y="9"/>
                    </a:cubicBezTo>
                    <a:cubicBezTo>
                      <a:pt x="0" y="182"/>
                      <a:pt x="0" y="182"/>
                      <a:pt x="0" y="182"/>
                    </a:cubicBezTo>
                    <a:cubicBezTo>
                      <a:pt x="0" y="188"/>
                      <a:pt x="7" y="192"/>
                      <a:pt x="16" y="192"/>
                    </a:cubicBezTo>
                    <a:cubicBezTo>
                      <a:pt x="74" y="192"/>
                      <a:pt x="74" y="192"/>
                      <a:pt x="74" y="192"/>
                    </a:cubicBezTo>
                    <a:cubicBezTo>
                      <a:pt x="83" y="192"/>
                      <a:pt x="90" y="188"/>
                      <a:pt x="90" y="182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90" y="4"/>
                      <a:pt x="83" y="0"/>
                      <a:pt x="74" y="0"/>
                    </a:cubicBezTo>
                    <a:close/>
                    <a:moveTo>
                      <a:pt x="45" y="160"/>
                    </a:moveTo>
                    <a:cubicBezTo>
                      <a:pt x="38" y="160"/>
                      <a:pt x="32" y="155"/>
                      <a:pt x="32" y="148"/>
                    </a:cubicBezTo>
                    <a:cubicBezTo>
                      <a:pt x="32" y="141"/>
                      <a:pt x="38" y="135"/>
                      <a:pt x="45" y="135"/>
                    </a:cubicBezTo>
                    <a:cubicBezTo>
                      <a:pt x="52" y="135"/>
                      <a:pt x="57" y="141"/>
                      <a:pt x="57" y="148"/>
                    </a:cubicBezTo>
                    <a:cubicBezTo>
                      <a:pt x="57" y="155"/>
                      <a:pt x="52" y="160"/>
                      <a:pt x="45" y="16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467">
                  <a:solidFill>
                    <a:schemeClr val="bg1"/>
                  </a:solidFill>
                  <a:effectLst/>
                </a:endParaRPr>
              </a:p>
            </p:txBody>
          </p:sp>
        </p:grpSp>
        <p:sp>
          <p:nvSpPr>
            <p:cNvPr id="21" name="文本框 114">
              <a:extLst>
                <a:ext uri="{FF2B5EF4-FFF2-40B4-BE49-F238E27FC236}">
                  <a16:creationId xmlns="" xmlns:a16="http://schemas.microsoft.com/office/drawing/2014/main" id="{CEBAF886-89CD-4DA5-9FA3-19BE339FA917}"/>
                </a:ext>
              </a:extLst>
            </p:cNvPr>
            <p:cNvSpPr txBox="1"/>
            <p:nvPr/>
          </p:nvSpPr>
          <p:spPr>
            <a:xfrm>
              <a:off x="5172189" y="2662126"/>
              <a:ext cx="906739" cy="2385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wrap="none" lIns="91440" tIns="45720" rIns="91440" bIns="45720" rtlCol="0">
              <a:spAutoFit/>
            </a:bodyPr>
            <a:lstStyle/>
            <a:p>
              <a:r>
                <a:rPr lang="en-US" altLang="zh-CN" sz="1467" dirty="0">
                  <a:solidFill>
                    <a:schemeClr val="bg1"/>
                  </a:solidFill>
                  <a:effectLst/>
                </a:rPr>
                <a:t>Sample Text.</a:t>
              </a:r>
              <a:endParaRPr lang="zh-CN" altLang="en-US" sz="1467" dirty="0">
                <a:solidFill>
                  <a:schemeClr val="bg1"/>
                </a:solidFill>
                <a:effectLst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0A3C41F5-D7F6-45BC-9CF2-4C0FA97917A0}"/>
              </a:ext>
            </a:extLst>
          </p:cNvPr>
          <p:cNvGrpSpPr/>
          <p:nvPr/>
        </p:nvGrpSpPr>
        <p:grpSpPr>
          <a:xfrm>
            <a:off x="5710602" y="1064375"/>
            <a:ext cx="1119236" cy="4317249"/>
            <a:chOff x="4311526" y="961366"/>
            <a:chExt cx="839427" cy="3705108"/>
          </a:xfrm>
        </p:grpSpPr>
        <p:sp>
          <p:nvSpPr>
            <p:cNvPr id="3" name="矩形 2">
              <a:extLst>
                <a:ext uri="{FF2B5EF4-FFF2-40B4-BE49-F238E27FC236}">
                  <a16:creationId xmlns="" xmlns:a16="http://schemas.microsoft.com/office/drawing/2014/main" id="{1673B840-BC28-429B-A7E9-FF8042686AA4}"/>
                </a:ext>
              </a:extLst>
            </p:cNvPr>
            <p:cNvSpPr/>
            <p:nvPr/>
          </p:nvSpPr>
          <p:spPr>
            <a:xfrm>
              <a:off x="4311526" y="961366"/>
              <a:ext cx="839427" cy="37051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zh-CN" altLang="en-US" sz="1467" dirty="0">
                <a:solidFill>
                  <a:schemeClr val="tx1"/>
                </a:solidFill>
              </a:endParaRPr>
            </a:p>
          </p:txBody>
        </p:sp>
        <p:sp>
          <p:nvSpPr>
            <p:cNvPr id="4" name="文本框 37">
              <a:extLst>
                <a:ext uri="{FF2B5EF4-FFF2-40B4-BE49-F238E27FC236}">
                  <a16:creationId xmlns="" xmlns:a16="http://schemas.microsoft.com/office/drawing/2014/main" id="{2F872261-D16A-4037-A659-7A4BC52BB73F}"/>
                </a:ext>
              </a:extLst>
            </p:cNvPr>
            <p:cNvSpPr txBox="1"/>
            <p:nvPr/>
          </p:nvSpPr>
          <p:spPr>
            <a:xfrm>
              <a:off x="4541465" y="1301135"/>
              <a:ext cx="421029" cy="43858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r>
                <a:rPr lang="en-US" altLang="zh-CN" sz="3200" dirty="0">
                  <a:latin typeface="Impact" panose="020B0806030902050204" pitchFamily="34" charset="0"/>
                  <a:cs typeface="Aharoni" panose="02010803020104030203" pitchFamily="2" charset="-79"/>
                </a:rPr>
                <a:t>01</a:t>
              </a:r>
              <a:endParaRPr lang="zh-CN" altLang="en-US" sz="3200" dirty="0"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5" name="文本框 110">
              <a:extLst>
                <a:ext uri="{FF2B5EF4-FFF2-40B4-BE49-F238E27FC236}">
                  <a16:creationId xmlns="" xmlns:a16="http://schemas.microsoft.com/office/drawing/2014/main" id="{7D9778AF-F635-42C5-BEEA-E1063BBD711A}"/>
                </a:ext>
              </a:extLst>
            </p:cNvPr>
            <p:cNvSpPr txBox="1"/>
            <p:nvPr/>
          </p:nvSpPr>
          <p:spPr>
            <a:xfrm>
              <a:off x="4491458" y="2549580"/>
              <a:ext cx="458299" cy="43858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r>
                <a:rPr lang="en-US" altLang="zh-CN" sz="3200" dirty="0">
                  <a:latin typeface="Impact" panose="020B0806030902050204" pitchFamily="34" charset="0"/>
                  <a:cs typeface="Aharoni" panose="02010803020104030203" pitchFamily="2" charset="-79"/>
                </a:rPr>
                <a:t>02</a:t>
              </a:r>
              <a:endParaRPr lang="zh-CN" altLang="en-US" sz="3200" dirty="0"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  <p:sp>
          <p:nvSpPr>
            <p:cNvPr id="6" name="文本框 111">
              <a:extLst>
                <a:ext uri="{FF2B5EF4-FFF2-40B4-BE49-F238E27FC236}">
                  <a16:creationId xmlns="" xmlns:a16="http://schemas.microsoft.com/office/drawing/2014/main" id="{FC056A79-823B-4E0D-AE71-C2260B412738}"/>
                </a:ext>
              </a:extLst>
            </p:cNvPr>
            <p:cNvSpPr txBox="1"/>
            <p:nvPr/>
          </p:nvSpPr>
          <p:spPr>
            <a:xfrm>
              <a:off x="4505746" y="3740804"/>
              <a:ext cx="466715" cy="438581"/>
            </a:xfrm>
            <a:prstGeom prst="rect">
              <a:avLst/>
            </a:prstGeom>
            <a:noFill/>
          </p:spPr>
          <p:txBody>
            <a:bodyPr wrap="none" lIns="91440" tIns="45720" rIns="91440" bIns="45720" rtlCol="0">
              <a:spAutoFit/>
            </a:bodyPr>
            <a:lstStyle/>
            <a:p>
              <a:r>
                <a:rPr lang="en-US" altLang="zh-CN" sz="3200" dirty="0">
                  <a:latin typeface="Impact" panose="020B0806030902050204" pitchFamily="34" charset="0"/>
                  <a:cs typeface="Aharoni" panose="02010803020104030203" pitchFamily="2" charset="-79"/>
                </a:rPr>
                <a:t>03</a:t>
              </a:r>
              <a:endParaRPr lang="zh-CN" altLang="en-US" sz="3200" dirty="0">
                <a:latin typeface="Impact" panose="020B0806030902050204" pitchFamily="34" charset="0"/>
                <a:cs typeface="Aharoni" panose="02010803020104030203" pitchFamily="2" charset="-79"/>
              </a:endParaRPr>
            </a:p>
          </p:txBody>
        </p:sp>
      </p:grpSp>
      <p:sp>
        <p:nvSpPr>
          <p:cNvPr id="32" name="文本框 8">
            <a:extLst>
              <a:ext uri="{FF2B5EF4-FFF2-40B4-BE49-F238E27FC236}">
                <a16:creationId xmlns="" xmlns:a16="http://schemas.microsoft.com/office/drawing/2014/main" id="{1B444A17-79EC-488B-BFE4-31E88B2BD00B}"/>
              </a:ext>
            </a:extLst>
          </p:cNvPr>
          <p:cNvSpPr txBox="1"/>
          <p:nvPr/>
        </p:nvSpPr>
        <p:spPr>
          <a:xfrm>
            <a:off x="2552701" y="1707902"/>
            <a:ext cx="1543050" cy="5847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Admin</a:t>
            </a:r>
          </a:p>
        </p:txBody>
      </p:sp>
      <p:sp>
        <p:nvSpPr>
          <p:cNvPr id="33" name="文本框 8">
            <a:extLst>
              <a:ext uri="{FF2B5EF4-FFF2-40B4-BE49-F238E27FC236}">
                <a16:creationId xmlns="" xmlns:a16="http://schemas.microsoft.com/office/drawing/2014/main" id="{04D35AE2-2BC3-4D44-97AB-E4F094EAE427}"/>
              </a:ext>
            </a:extLst>
          </p:cNvPr>
          <p:cNvSpPr txBox="1"/>
          <p:nvPr/>
        </p:nvSpPr>
        <p:spPr>
          <a:xfrm>
            <a:off x="8409076" y="3024468"/>
            <a:ext cx="1154024" cy="5847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</a:p>
        </p:txBody>
      </p:sp>
      <p:sp>
        <p:nvSpPr>
          <p:cNvPr id="34" name="文本框 8">
            <a:extLst>
              <a:ext uri="{FF2B5EF4-FFF2-40B4-BE49-F238E27FC236}">
                <a16:creationId xmlns="" xmlns:a16="http://schemas.microsoft.com/office/drawing/2014/main" id="{A89C95BD-BA20-4352-B54D-B77B26FCDD6E}"/>
              </a:ext>
            </a:extLst>
          </p:cNvPr>
          <p:cNvSpPr txBox="1"/>
          <p:nvPr/>
        </p:nvSpPr>
        <p:spPr>
          <a:xfrm>
            <a:off x="2615055" y="4403477"/>
            <a:ext cx="1556895" cy="58477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Visitor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6829839" y="2533299"/>
            <a:ext cx="1607812" cy="1585271"/>
            <a:chOff x="6829839" y="2533299"/>
            <a:chExt cx="1607812" cy="1585271"/>
          </a:xfrm>
        </p:grpSpPr>
        <p:grpSp>
          <p:nvGrpSpPr>
            <p:cNvPr id="28" name="组合 27">
              <a:extLst>
                <a:ext uri="{FF2B5EF4-FFF2-40B4-BE49-F238E27FC236}">
                  <a16:creationId xmlns="" xmlns:a16="http://schemas.microsoft.com/office/drawing/2014/main" id="{418C03FA-A468-43E1-BE2B-4420FED2B4EC}"/>
                </a:ext>
              </a:extLst>
            </p:cNvPr>
            <p:cNvGrpSpPr/>
            <p:nvPr/>
          </p:nvGrpSpPr>
          <p:grpSpPr>
            <a:xfrm>
              <a:off x="6829839" y="2533299"/>
              <a:ext cx="1607812" cy="1585271"/>
              <a:chOff x="5150954" y="3477520"/>
              <a:chExt cx="1205859" cy="1188953"/>
            </a:xfrm>
            <a:solidFill>
              <a:schemeClr val="bg1"/>
            </a:solidFill>
          </p:grpSpPr>
          <p:sp>
            <p:nvSpPr>
              <p:cNvPr id="29" name="Freeform 26">
                <a:extLst>
                  <a:ext uri="{FF2B5EF4-FFF2-40B4-BE49-F238E27FC236}">
                    <a16:creationId xmlns="" xmlns:a16="http://schemas.microsoft.com/office/drawing/2014/main" id="{C7832907-3204-4F3D-9BC4-281E55253436}"/>
                  </a:ext>
                </a:extLst>
              </p:cNvPr>
              <p:cNvSpPr/>
              <p:nvPr/>
            </p:nvSpPr>
            <p:spPr bwMode="auto">
              <a:xfrm>
                <a:off x="5150954" y="3477520"/>
                <a:ext cx="1205859" cy="1188953"/>
              </a:xfrm>
              <a:custGeom>
                <a:avLst/>
                <a:gdLst>
                  <a:gd name="T0" fmla="*/ 0 w 46"/>
                  <a:gd name="T1" fmla="*/ 43 h 43"/>
                  <a:gd name="T2" fmla="*/ 23 w 46"/>
                  <a:gd name="T3" fmla="*/ 43 h 43"/>
                  <a:gd name="T4" fmla="*/ 46 w 46"/>
                  <a:gd name="T5" fmla="*/ 21 h 43"/>
                  <a:gd name="T6" fmla="*/ 23 w 46"/>
                  <a:gd name="T7" fmla="*/ 0 h 43"/>
                  <a:gd name="T8" fmla="*/ 0 w 46"/>
                  <a:gd name="T9" fmla="*/ 0 h 43"/>
                  <a:gd name="T10" fmla="*/ 0 w 46"/>
                  <a:gd name="T11" fmla="*/ 13 h 43"/>
                  <a:gd name="T12" fmla="*/ 23 w 46"/>
                  <a:gd name="T13" fmla="*/ 13 h 43"/>
                  <a:gd name="T14" fmla="*/ 32 w 46"/>
                  <a:gd name="T15" fmla="*/ 21 h 43"/>
                  <a:gd name="T16" fmla="*/ 23 w 46"/>
                  <a:gd name="T17" fmla="*/ 30 h 43"/>
                  <a:gd name="T18" fmla="*/ 0 w 46"/>
                  <a:gd name="T19" fmla="*/ 30 h 43"/>
                  <a:gd name="T20" fmla="*/ 0 w 46"/>
                  <a:gd name="T2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43">
                    <a:moveTo>
                      <a:pt x="0" y="43"/>
                    </a:moveTo>
                    <a:cubicBezTo>
                      <a:pt x="23" y="43"/>
                      <a:pt x="23" y="43"/>
                      <a:pt x="23" y="43"/>
                    </a:cubicBezTo>
                    <a:cubicBezTo>
                      <a:pt x="35" y="43"/>
                      <a:pt x="46" y="33"/>
                      <a:pt x="46" y="21"/>
                    </a:cubicBezTo>
                    <a:cubicBezTo>
                      <a:pt x="46" y="9"/>
                      <a:pt x="35" y="0"/>
                      <a:pt x="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8" y="13"/>
                      <a:pt x="32" y="17"/>
                      <a:pt x="32" y="21"/>
                    </a:cubicBezTo>
                    <a:cubicBezTo>
                      <a:pt x="32" y="26"/>
                      <a:pt x="28" y="30"/>
                      <a:pt x="23" y="30"/>
                    </a:cubicBezTo>
                    <a:cubicBezTo>
                      <a:pt x="0" y="30"/>
                      <a:pt x="0" y="30"/>
                      <a:pt x="0" y="30"/>
                    </a:cubicBezTo>
                    <a:lnTo>
                      <a:pt x="0" y="43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467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文本框 116">
                <a:extLst>
                  <a:ext uri="{FF2B5EF4-FFF2-40B4-BE49-F238E27FC236}">
                    <a16:creationId xmlns="" xmlns:a16="http://schemas.microsoft.com/office/drawing/2014/main" id="{69A38697-89AE-4373-BFB8-72C091E5CE28}"/>
                  </a:ext>
                </a:extLst>
              </p:cNvPr>
              <p:cNvSpPr txBox="1"/>
              <p:nvPr/>
            </p:nvSpPr>
            <p:spPr>
              <a:xfrm>
                <a:off x="5172189" y="4332942"/>
                <a:ext cx="906739" cy="238575"/>
              </a:xfrm>
              <a:prstGeom prst="rect">
                <a:avLst/>
              </a:prstGeom>
              <a:grpFill/>
            </p:spPr>
            <p:txBody>
              <a:bodyPr wrap="none" lIns="91440" tIns="45720" rIns="91440" bIns="45720" rtlCol="0">
                <a:spAutoFit/>
              </a:bodyPr>
              <a:lstStyle/>
              <a:p>
                <a:r>
                  <a:rPr lang="en-US" altLang="zh-CN" sz="1467" dirty="0">
                    <a:solidFill>
                      <a:schemeClr val="bg1"/>
                    </a:solidFill>
                  </a:rPr>
                  <a:t>Sample Text.</a:t>
                </a:r>
                <a:endParaRPr lang="zh-CN" altLang="en-US" sz="1467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6" name="组合 15">
              <a:extLst>
                <a:ext uri="{FF2B5EF4-FFF2-40B4-BE49-F238E27FC236}">
                  <a16:creationId xmlns="" xmlns:a16="http://schemas.microsoft.com/office/drawing/2014/main" id="{D4893830-5D82-4019-BD7E-EBE34C083EC4}"/>
                </a:ext>
              </a:extLst>
            </p:cNvPr>
            <p:cNvGrpSpPr/>
            <p:nvPr/>
          </p:nvGrpSpPr>
          <p:grpSpPr>
            <a:xfrm>
              <a:off x="7076282" y="3135718"/>
              <a:ext cx="522528" cy="407582"/>
              <a:chOff x="2855366" y="2301118"/>
              <a:chExt cx="1229112" cy="958730"/>
            </a:xfrm>
            <a:solidFill>
              <a:schemeClr val="bg1"/>
            </a:solidFill>
          </p:grpSpPr>
          <p:sp>
            <p:nvSpPr>
              <p:cNvPr id="37" name="Freeform 26">
                <a:extLst>
                  <a:ext uri="{FF2B5EF4-FFF2-40B4-BE49-F238E27FC236}">
                    <a16:creationId xmlns="" xmlns:a16="http://schemas.microsoft.com/office/drawing/2014/main" id="{21EE72BA-9208-4536-B92A-FE7689BCC368}"/>
                  </a:ext>
                </a:extLst>
              </p:cNvPr>
              <p:cNvSpPr/>
              <p:nvPr/>
            </p:nvSpPr>
            <p:spPr bwMode="auto">
              <a:xfrm>
                <a:off x="2855366" y="2531318"/>
                <a:ext cx="807015" cy="728530"/>
              </a:xfrm>
              <a:custGeom>
                <a:avLst/>
                <a:gdLst>
                  <a:gd name="T0" fmla="*/ 129 w 908"/>
                  <a:gd name="T1" fmla="*/ 646 h 819"/>
                  <a:gd name="T2" fmla="*/ 86 w 908"/>
                  <a:gd name="T3" fmla="*/ 646 h 819"/>
                  <a:gd name="T4" fmla="*/ 0 w 908"/>
                  <a:gd name="T5" fmla="*/ 560 h 819"/>
                  <a:gd name="T6" fmla="*/ 0 w 908"/>
                  <a:gd name="T7" fmla="*/ 87 h 819"/>
                  <a:gd name="T8" fmla="*/ 87 w 908"/>
                  <a:gd name="T9" fmla="*/ 0 h 819"/>
                  <a:gd name="T10" fmla="*/ 822 w 908"/>
                  <a:gd name="T11" fmla="*/ 0 h 819"/>
                  <a:gd name="T12" fmla="*/ 908 w 908"/>
                  <a:gd name="T13" fmla="*/ 90 h 819"/>
                  <a:gd name="T14" fmla="*/ 908 w 908"/>
                  <a:gd name="T15" fmla="*/ 470 h 819"/>
                  <a:gd name="T16" fmla="*/ 908 w 908"/>
                  <a:gd name="T17" fmla="*/ 557 h 819"/>
                  <a:gd name="T18" fmla="*/ 818 w 908"/>
                  <a:gd name="T19" fmla="*/ 646 h 819"/>
                  <a:gd name="T20" fmla="*/ 338 w 908"/>
                  <a:gd name="T21" fmla="*/ 646 h 819"/>
                  <a:gd name="T22" fmla="*/ 313 w 908"/>
                  <a:gd name="T23" fmla="*/ 656 h 819"/>
                  <a:gd name="T24" fmla="*/ 166 w 908"/>
                  <a:gd name="T25" fmla="*/ 804 h 819"/>
                  <a:gd name="T26" fmla="*/ 156 w 908"/>
                  <a:gd name="T27" fmla="*/ 813 h 819"/>
                  <a:gd name="T28" fmla="*/ 139 w 908"/>
                  <a:gd name="T29" fmla="*/ 817 h 819"/>
                  <a:gd name="T30" fmla="*/ 130 w 908"/>
                  <a:gd name="T31" fmla="*/ 802 h 819"/>
                  <a:gd name="T32" fmla="*/ 129 w 908"/>
                  <a:gd name="T33" fmla="*/ 770 h 819"/>
                  <a:gd name="T34" fmla="*/ 129 w 908"/>
                  <a:gd name="T35" fmla="*/ 646 h 8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08" h="819">
                    <a:moveTo>
                      <a:pt x="129" y="646"/>
                    </a:moveTo>
                    <a:cubicBezTo>
                      <a:pt x="114" y="646"/>
                      <a:pt x="100" y="646"/>
                      <a:pt x="86" y="646"/>
                    </a:cubicBezTo>
                    <a:cubicBezTo>
                      <a:pt x="38" y="646"/>
                      <a:pt x="0" y="608"/>
                      <a:pt x="0" y="560"/>
                    </a:cubicBezTo>
                    <a:cubicBezTo>
                      <a:pt x="0" y="402"/>
                      <a:pt x="0" y="245"/>
                      <a:pt x="0" y="87"/>
                    </a:cubicBezTo>
                    <a:cubicBezTo>
                      <a:pt x="0" y="38"/>
                      <a:pt x="38" y="0"/>
                      <a:pt x="87" y="0"/>
                    </a:cubicBezTo>
                    <a:cubicBezTo>
                      <a:pt x="332" y="0"/>
                      <a:pt x="577" y="0"/>
                      <a:pt x="822" y="0"/>
                    </a:cubicBezTo>
                    <a:cubicBezTo>
                      <a:pt x="872" y="0"/>
                      <a:pt x="908" y="38"/>
                      <a:pt x="908" y="90"/>
                    </a:cubicBezTo>
                    <a:cubicBezTo>
                      <a:pt x="908" y="217"/>
                      <a:pt x="908" y="343"/>
                      <a:pt x="908" y="470"/>
                    </a:cubicBezTo>
                    <a:cubicBezTo>
                      <a:pt x="908" y="499"/>
                      <a:pt x="908" y="528"/>
                      <a:pt x="908" y="557"/>
                    </a:cubicBezTo>
                    <a:cubicBezTo>
                      <a:pt x="908" y="609"/>
                      <a:pt x="871" y="646"/>
                      <a:pt x="818" y="646"/>
                    </a:cubicBezTo>
                    <a:cubicBezTo>
                      <a:pt x="658" y="646"/>
                      <a:pt x="498" y="646"/>
                      <a:pt x="338" y="646"/>
                    </a:cubicBezTo>
                    <a:cubicBezTo>
                      <a:pt x="328" y="646"/>
                      <a:pt x="321" y="649"/>
                      <a:pt x="313" y="656"/>
                    </a:cubicBezTo>
                    <a:cubicBezTo>
                      <a:pt x="265" y="706"/>
                      <a:pt x="215" y="755"/>
                      <a:pt x="166" y="804"/>
                    </a:cubicBezTo>
                    <a:cubicBezTo>
                      <a:pt x="163" y="807"/>
                      <a:pt x="160" y="811"/>
                      <a:pt x="156" y="813"/>
                    </a:cubicBezTo>
                    <a:cubicBezTo>
                      <a:pt x="151" y="815"/>
                      <a:pt x="143" y="819"/>
                      <a:pt x="139" y="817"/>
                    </a:cubicBezTo>
                    <a:cubicBezTo>
                      <a:pt x="134" y="815"/>
                      <a:pt x="131" y="807"/>
                      <a:pt x="130" y="802"/>
                    </a:cubicBezTo>
                    <a:cubicBezTo>
                      <a:pt x="129" y="791"/>
                      <a:pt x="130" y="781"/>
                      <a:pt x="129" y="770"/>
                    </a:cubicBezTo>
                    <a:cubicBezTo>
                      <a:pt x="129" y="730"/>
                      <a:pt x="129" y="689"/>
                      <a:pt x="129" y="6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38" name="Freeform 27">
                <a:extLst>
                  <a:ext uri="{FF2B5EF4-FFF2-40B4-BE49-F238E27FC236}">
                    <a16:creationId xmlns="" xmlns:a16="http://schemas.microsoft.com/office/drawing/2014/main" id="{869852AC-3B73-4FE1-A28B-D741D475794E}"/>
                  </a:ext>
                </a:extLst>
              </p:cNvPr>
              <p:cNvSpPr/>
              <p:nvPr/>
            </p:nvSpPr>
            <p:spPr bwMode="auto">
              <a:xfrm>
                <a:off x="3237656" y="2301118"/>
                <a:ext cx="846822" cy="731909"/>
              </a:xfrm>
              <a:custGeom>
                <a:avLst/>
                <a:gdLst>
                  <a:gd name="T0" fmla="*/ 824 w 953"/>
                  <a:gd name="T1" fmla="*/ 647 h 823"/>
                  <a:gd name="T2" fmla="*/ 824 w 953"/>
                  <a:gd name="T3" fmla="*/ 785 h 823"/>
                  <a:gd name="T4" fmla="*/ 814 w 953"/>
                  <a:gd name="T5" fmla="*/ 817 h 823"/>
                  <a:gd name="T6" fmla="*/ 785 w 953"/>
                  <a:gd name="T7" fmla="*/ 802 h 823"/>
                  <a:gd name="T8" fmla="*/ 638 w 953"/>
                  <a:gd name="T9" fmla="*/ 656 h 823"/>
                  <a:gd name="T10" fmla="*/ 618 w 953"/>
                  <a:gd name="T11" fmla="*/ 647 h 823"/>
                  <a:gd name="T12" fmla="*/ 542 w 953"/>
                  <a:gd name="T13" fmla="*/ 647 h 823"/>
                  <a:gd name="T14" fmla="*/ 542 w 953"/>
                  <a:gd name="T15" fmla="*/ 630 h 823"/>
                  <a:gd name="T16" fmla="*/ 542 w 953"/>
                  <a:gd name="T17" fmla="*/ 351 h 823"/>
                  <a:gd name="T18" fmla="*/ 385 w 953"/>
                  <a:gd name="T19" fmla="*/ 194 h 823"/>
                  <a:gd name="T20" fmla="*/ 20 w 953"/>
                  <a:gd name="T21" fmla="*/ 194 h 823"/>
                  <a:gd name="T22" fmla="*/ 4 w 953"/>
                  <a:gd name="T23" fmla="*/ 194 h 823"/>
                  <a:gd name="T24" fmla="*/ 5 w 953"/>
                  <a:gd name="T25" fmla="*/ 71 h 823"/>
                  <a:gd name="T26" fmla="*/ 93 w 953"/>
                  <a:gd name="T27" fmla="*/ 0 h 823"/>
                  <a:gd name="T28" fmla="*/ 393 w 953"/>
                  <a:gd name="T29" fmla="*/ 0 h 823"/>
                  <a:gd name="T30" fmla="*/ 857 w 953"/>
                  <a:gd name="T31" fmla="*/ 0 h 823"/>
                  <a:gd name="T32" fmla="*/ 953 w 953"/>
                  <a:gd name="T33" fmla="*/ 97 h 823"/>
                  <a:gd name="T34" fmla="*/ 953 w 953"/>
                  <a:gd name="T35" fmla="*/ 552 h 823"/>
                  <a:gd name="T36" fmla="*/ 859 w 953"/>
                  <a:gd name="T37" fmla="*/ 647 h 823"/>
                  <a:gd name="T38" fmla="*/ 824 w 953"/>
                  <a:gd name="T39" fmla="*/ 647 h 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53" h="823">
                    <a:moveTo>
                      <a:pt x="824" y="647"/>
                    </a:moveTo>
                    <a:cubicBezTo>
                      <a:pt x="824" y="694"/>
                      <a:pt x="824" y="740"/>
                      <a:pt x="824" y="785"/>
                    </a:cubicBezTo>
                    <a:cubicBezTo>
                      <a:pt x="823" y="796"/>
                      <a:pt x="828" y="811"/>
                      <a:pt x="814" y="817"/>
                    </a:cubicBezTo>
                    <a:cubicBezTo>
                      <a:pt x="801" y="823"/>
                      <a:pt x="793" y="810"/>
                      <a:pt x="785" y="802"/>
                    </a:cubicBezTo>
                    <a:cubicBezTo>
                      <a:pt x="736" y="753"/>
                      <a:pt x="687" y="704"/>
                      <a:pt x="638" y="656"/>
                    </a:cubicBezTo>
                    <a:cubicBezTo>
                      <a:pt x="633" y="651"/>
                      <a:pt x="625" y="648"/>
                      <a:pt x="618" y="647"/>
                    </a:cubicBezTo>
                    <a:cubicBezTo>
                      <a:pt x="593" y="646"/>
                      <a:pt x="569" y="647"/>
                      <a:pt x="542" y="647"/>
                    </a:cubicBezTo>
                    <a:cubicBezTo>
                      <a:pt x="542" y="641"/>
                      <a:pt x="542" y="636"/>
                      <a:pt x="542" y="630"/>
                    </a:cubicBezTo>
                    <a:cubicBezTo>
                      <a:pt x="542" y="537"/>
                      <a:pt x="542" y="444"/>
                      <a:pt x="542" y="351"/>
                    </a:cubicBezTo>
                    <a:cubicBezTo>
                      <a:pt x="542" y="258"/>
                      <a:pt x="478" y="194"/>
                      <a:pt x="385" y="194"/>
                    </a:cubicBezTo>
                    <a:cubicBezTo>
                      <a:pt x="263" y="194"/>
                      <a:pt x="142" y="194"/>
                      <a:pt x="20" y="194"/>
                    </a:cubicBezTo>
                    <a:cubicBezTo>
                      <a:pt x="15" y="194"/>
                      <a:pt x="9" y="194"/>
                      <a:pt x="4" y="194"/>
                    </a:cubicBezTo>
                    <a:cubicBezTo>
                      <a:pt x="4" y="152"/>
                      <a:pt x="0" y="111"/>
                      <a:pt x="5" y="71"/>
                    </a:cubicBezTo>
                    <a:cubicBezTo>
                      <a:pt x="9" y="27"/>
                      <a:pt x="47" y="0"/>
                      <a:pt x="93" y="0"/>
                    </a:cubicBezTo>
                    <a:cubicBezTo>
                      <a:pt x="193" y="0"/>
                      <a:pt x="293" y="0"/>
                      <a:pt x="393" y="0"/>
                    </a:cubicBezTo>
                    <a:cubicBezTo>
                      <a:pt x="548" y="0"/>
                      <a:pt x="702" y="0"/>
                      <a:pt x="857" y="0"/>
                    </a:cubicBezTo>
                    <a:cubicBezTo>
                      <a:pt x="918" y="0"/>
                      <a:pt x="953" y="35"/>
                      <a:pt x="953" y="97"/>
                    </a:cubicBezTo>
                    <a:cubicBezTo>
                      <a:pt x="953" y="249"/>
                      <a:pt x="953" y="401"/>
                      <a:pt x="953" y="552"/>
                    </a:cubicBezTo>
                    <a:cubicBezTo>
                      <a:pt x="953" y="611"/>
                      <a:pt x="917" y="647"/>
                      <a:pt x="859" y="647"/>
                    </a:cubicBezTo>
                    <a:cubicBezTo>
                      <a:pt x="848" y="647"/>
                      <a:pt x="837" y="647"/>
                      <a:pt x="824" y="6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4137688" y="3762156"/>
            <a:ext cx="1693673" cy="1622137"/>
            <a:chOff x="4137688" y="3762156"/>
            <a:chExt cx="1693673" cy="1622137"/>
          </a:xfrm>
        </p:grpSpPr>
        <p:grpSp>
          <p:nvGrpSpPr>
            <p:cNvPr id="24" name="组合 23">
              <a:extLst>
                <a:ext uri="{FF2B5EF4-FFF2-40B4-BE49-F238E27FC236}">
                  <a16:creationId xmlns="" xmlns:a16="http://schemas.microsoft.com/office/drawing/2014/main" id="{AB08C88E-C0FB-49BF-BED7-83889FCB8239}"/>
                </a:ext>
              </a:extLst>
            </p:cNvPr>
            <p:cNvGrpSpPr/>
            <p:nvPr/>
          </p:nvGrpSpPr>
          <p:grpSpPr>
            <a:xfrm>
              <a:off x="4137688" y="3762156"/>
              <a:ext cx="1693673" cy="1622137"/>
              <a:chOff x="3131841" y="2620369"/>
              <a:chExt cx="1270255" cy="1216603"/>
            </a:xfrm>
            <a:solidFill>
              <a:schemeClr val="bg1"/>
            </a:solidFill>
          </p:grpSpPr>
          <p:sp>
            <p:nvSpPr>
              <p:cNvPr id="25" name="Freeform 25">
                <a:extLst>
                  <a:ext uri="{FF2B5EF4-FFF2-40B4-BE49-F238E27FC236}">
                    <a16:creationId xmlns="" xmlns:a16="http://schemas.microsoft.com/office/drawing/2014/main" id="{2323A3C4-5747-462D-8FE1-3E838FB8D5CE}"/>
                  </a:ext>
                </a:extLst>
              </p:cNvPr>
              <p:cNvSpPr/>
              <p:nvPr/>
            </p:nvSpPr>
            <p:spPr bwMode="auto">
              <a:xfrm>
                <a:off x="3131841" y="2620369"/>
                <a:ext cx="1179685" cy="1216603"/>
              </a:xfrm>
              <a:custGeom>
                <a:avLst/>
                <a:gdLst>
                  <a:gd name="T0" fmla="*/ 45 w 45"/>
                  <a:gd name="T1" fmla="*/ 44 h 44"/>
                  <a:gd name="T2" fmla="*/ 23 w 45"/>
                  <a:gd name="T3" fmla="*/ 44 h 44"/>
                  <a:gd name="T4" fmla="*/ 0 w 45"/>
                  <a:gd name="T5" fmla="*/ 22 h 44"/>
                  <a:gd name="T6" fmla="*/ 23 w 45"/>
                  <a:gd name="T7" fmla="*/ 0 h 44"/>
                  <a:gd name="T8" fmla="*/ 45 w 45"/>
                  <a:gd name="T9" fmla="*/ 0 h 44"/>
                  <a:gd name="T10" fmla="*/ 45 w 45"/>
                  <a:gd name="T11" fmla="*/ 13 h 44"/>
                  <a:gd name="T12" fmla="*/ 23 w 45"/>
                  <a:gd name="T13" fmla="*/ 13 h 44"/>
                  <a:gd name="T14" fmla="*/ 13 w 45"/>
                  <a:gd name="T15" fmla="*/ 22 h 44"/>
                  <a:gd name="T16" fmla="*/ 23 w 45"/>
                  <a:gd name="T17" fmla="*/ 30 h 44"/>
                  <a:gd name="T18" fmla="*/ 45 w 45"/>
                  <a:gd name="T19" fmla="*/ 30 h 44"/>
                  <a:gd name="T20" fmla="*/ 45 w 45"/>
                  <a:gd name="T21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44">
                    <a:moveTo>
                      <a:pt x="45" y="44"/>
                    </a:moveTo>
                    <a:cubicBezTo>
                      <a:pt x="23" y="44"/>
                      <a:pt x="23" y="44"/>
                      <a:pt x="23" y="44"/>
                    </a:cubicBezTo>
                    <a:cubicBezTo>
                      <a:pt x="10" y="44"/>
                      <a:pt x="0" y="34"/>
                      <a:pt x="0" y="22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17" y="13"/>
                      <a:pt x="13" y="17"/>
                      <a:pt x="13" y="22"/>
                    </a:cubicBezTo>
                    <a:cubicBezTo>
                      <a:pt x="13" y="27"/>
                      <a:pt x="17" y="30"/>
                      <a:pt x="23" y="30"/>
                    </a:cubicBezTo>
                    <a:cubicBezTo>
                      <a:pt x="45" y="30"/>
                      <a:pt x="45" y="30"/>
                      <a:pt x="45" y="30"/>
                    </a:cubicBezTo>
                    <a:lnTo>
                      <a:pt x="45" y="44"/>
                    </a:lnTo>
                    <a:close/>
                  </a:path>
                </a:pathLst>
              </a:custGeom>
              <a:grpFill/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467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文本框 115">
                <a:extLst>
                  <a:ext uri="{FF2B5EF4-FFF2-40B4-BE49-F238E27FC236}">
                    <a16:creationId xmlns="" xmlns:a16="http://schemas.microsoft.com/office/drawing/2014/main" id="{08614502-934A-40FE-8EDE-64717B9FC623}"/>
                  </a:ext>
                </a:extLst>
              </p:cNvPr>
              <p:cNvSpPr txBox="1"/>
              <p:nvPr/>
            </p:nvSpPr>
            <p:spPr>
              <a:xfrm>
                <a:off x="3495357" y="3521245"/>
                <a:ext cx="906739" cy="2385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wrap="none" lIns="91440" tIns="45720" rIns="91440" bIns="45720" rtlCol="0">
                <a:spAutoFit/>
              </a:bodyPr>
              <a:lstStyle/>
              <a:p>
                <a:r>
                  <a:rPr lang="en-US" altLang="zh-CN" sz="1467" dirty="0">
                    <a:solidFill>
                      <a:schemeClr val="bg1"/>
                    </a:solidFill>
                  </a:rPr>
                  <a:t>Sample Text.</a:t>
                </a:r>
                <a:endParaRPr lang="zh-CN" altLang="en-US" sz="1467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9" name="组合 18">
              <a:extLst>
                <a:ext uri="{FF2B5EF4-FFF2-40B4-BE49-F238E27FC236}">
                  <a16:creationId xmlns="" xmlns:a16="http://schemas.microsoft.com/office/drawing/2014/main" id="{2885EF13-65D1-4729-A88F-9595AAD570D8}"/>
                </a:ext>
              </a:extLst>
            </p:cNvPr>
            <p:cNvGrpSpPr/>
            <p:nvPr/>
          </p:nvGrpSpPr>
          <p:grpSpPr>
            <a:xfrm>
              <a:off x="5013888" y="4356963"/>
              <a:ext cx="377262" cy="374564"/>
              <a:chOff x="7367401" y="2282771"/>
              <a:chExt cx="1001878" cy="994714"/>
            </a:xfrm>
            <a:solidFill>
              <a:schemeClr val="bg1"/>
            </a:solidFill>
          </p:grpSpPr>
          <p:sp>
            <p:nvSpPr>
              <p:cNvPr id="40" name="Freeform 32">
                <a:extLst>
                  <a:ext uri="{FF2B5EF4-FFF2-40B4-BE49-F238E27FC236}">
                    <a16:creationId xmlns="" xmlns:a16="http://schemas.microsoft.com/office/drawing/2014/main" id="{AA59C276-4F2A-41CF-A5EF-4ECDF5DC354C}"/>
                  </a:ext>
                </a:extLst>
              </p:cNvPr>
              <p:cNvSpPr/>
              <p:nvPr/>
            </p:nvSpPr>
            <p:spPr bwMode="auto">
              <a:xfrm>
                <a:off x="7634210" y="2488996"/>
                <a:ext cx="473930" cy="596888"/>
              </a:xfrm>
              <a:custGeom>
                <a:avLst/>
                <a:gdLst>
                  <a:gd name="T0" fmla="*/ 659 w 671"/>
                  <a:gd name="T1" fmla="*/ 351 h 845"/>
                  <a:gd name="T2" fmla="*/ 643 w 671"/>
                  <a:gd name="T3" fmla="*/ 429 h 845"/>
                  <a:gd name="T4" fmla="*/ 659 w 671"/>
                  <a:gd name="T5" fmla="*/ 458 h 845"/>
                  <a:gd name="T6" fmla="*/ 664 w 671"/>
                  <a:gd name="T7" fmla="*/ 493 h 845"/>
                  <a:gd name="T8" fmla="*/ 378 w 671"/>
                  <a:gd name="T9" fmla="*/ 838 h 845"/>
                  <a:gd name="T10" fmla="*/ 357 w 671"/>
                  <a:gd name="T11" fmla="*/ 840 h 845"/>
                  <a:gd name="T12" fmla="*/ 286 w 671"/>
                  <a:gd name="T13" fmla="*/ 838 h 845"/>
                  <a:gd name="T14" fmla="*/ 267 w 671"/>
                  <a:gd name="T15" fmla="*/ 834 h 845"/>
                  <a:gd name="T16" fmla="*/ 15 w 671"/>
                  <a:gd name="T17" fmla="*/ 366 h 845"/>
                  <a:gd name="T18" fmla="*/ 41 w 671"/>
                  <a:gd name="T19" fmla="*/ 49 h 845"/>
                  <a:gd name="T20" fmla="*/ 45 w 671"/>
                  <a:gd name="T21" fmla="*/ 39 h 845"/>
                  <a:gd name="T22" fmla="*/ 58 w 671"/>
                  <a:gd name="T23" fmla="*/ 39 h 845"/>
                  <a:gd name="T24" fmla="*/ 130 w 671"/>
                  <a:gd name="T25" fmla="*/ 7 h 845"/>
                  <a:gd name="T26" fmla="*/ 145 w 671"/>
                  <a:gd name="T27" fmla="*/ 1 h 845"/>
                  <a:gd name="T28" fmla="*/ 658 w 671"/>
                  <a:gd name="T29" fmla="*/ 349 h 845"/>
                  <a:gd name="T30" fmla="*/ 659 w 671"/>
                  <a:gd name="T31" fmla="*/ 351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71" h="845">
                    <a:moveTo>
                      <a:pt x="659" y="351"/>
                    </a:moveTo>
                    <a:cubicBezTo>
                      <a:pt x="641" y="374"/>
                      <a:pt x="634" y="401"/>
                      <a:pt x="643" y="429"/>
                    </a:cubicBezTo>
                    <a:cubicBezTo>
                      <a:pt x="647" y="440"/>
                      <a:pt x="651" y="451"/>
                      <a:pt x="659" y="458"/>
                    </a:cubicBezTo>
                    <a:cubicBezTo>
                      <a:pt x="671" y="469"/>
                      <a:pt x="670" y="479"/>
                      <a:pt x="664" y="493"/>
                    </a:cubicBezTo>
                    <a:cubicBezTo>
                      <a:pt x="602" y="635"/>
                      <a:pt x="505" y="749"/>
                      <a:pt x="378" y="838"/>
                    </a:cubicBezTo>
                    <a:cubicBezTo>
                      <a:pt x="371" y="844"/>
                      <a:pt x="366" y="845"/>
                      <a:pt x="357" y="840"/>
                    </a:cubicBezTo>
                    <a:cubicBezTo>
                      <a:pt x="334" y="828"/>
                      <a:pt x="310" y="827"/>
                      <a:pt x="286" y="838"/>
                    </a:cubicBezTo>
                    <a:cubicBezTo>
                      <a:pt x="278" y="842"/>
                      <a:pt x="273" y="840"/>
                      <a:pt x="267" y="834"/>
                    </a:cubicBezTo>
                    <a:cubicBezTo>
                      <a:pt x="129" y="707"/>
                      <a:pt x="41" y="553"/>
                      <a:pt x="15" y="366"/>
                    </a:cubicBezTo>
                    <a:cubicBezTo>
                      <a:pt x="0" y="259"/>
                      <a:pt x="9" y="153"/>
                      <a:pt x="41" y="49"/>
                    </a:cubicBezTo>
                    <a:cubicBezTo>
                      <a:pt x="42" y="46"/>
                      <a:pt x="44" y="43"/>
                      <a:pt x="45" y="39"/>
                    </a:cubicBezTo>
                    <a:cubicBezTo>
                      <a:pt x="50" y="39"/>
                      <a:pt x="54" y="39"/>
                      <a:pt x="58" y="39"/>
                    </a:cubicBezTo>
                    <a:cubicBezTo>
                      <a:pt x="87" y="40"/>
                      <a:pt x="110" y="29"/>
                      <a:pt x="130" y="7"/>
                    </a:cubicBezTo>
                    <a:cubicBezTo>
                      <a:pt x="133" y="3"/>
                      <a:pt x="141" y="0"/>
                      <a:pt x="145" y="1"/>
                    </a:cubicBezTo>
                    <a:cubicBezTo>
                      <a:pt x="359" y="54"/>
                      <a:pt x="532" y="167"/>
                      <a:pt x="658" y="349"/>
                    </a:cubicBezTo>
                    <a:cubicBezTo>
                      <a:pt x="658" y="349"/>
                      <a:pt x="658" y="350"/>
                      <a:pt x="659" y="3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1" name="Freeform 33">
                <a:extLst>
                  <a:ext uri="{FF2B5EF4-FFF2-40B4-BE49-F238E27FC236}">
                    <a16:creationId xmlns="" xmlns:a16="http://schemas.microsoft.com/office/drawing/2014/main" id="{42E96134-2AAB-4820-AE7B-462675F44956}"/>
                  </a:ext>
                </a:extLst>
              </p:cNvPr>
              <p:cNvSpPr/>
              <p:nvPr/>
            </p:nvSpPr>
            <p:spPr bwMode="auto">
              <a:xfrm>
                <a:off x="7367401" y="2493174"/>
                <a:ext cx="439907" cy="697464"/>
              </a:xfrm>
              <a:custGeom>
                <a:avLst/>
                <a:gdLst>
                  <a:gd name="T0" fmla="*/ 338 w 623"/>
                  <a:gd name="T1" fmla="*/ 987 h 987"/>
                  <a:gd name="T2" fmla="*/ 328 w 623"/>
                  <a:gd name="T3" fmla="*/ 982 h 987"/>
                  <a:gd name="T4" fmla="*/ 13 w 623"/>
                  <a:gd name="T5" fmla="*/ 504 h 987"/>
                  <a:gd name="T6" fmla="*/ 20 w 623"/>
                  <a:gd name="T7" fmla="*/ 260 h 987"/>
                  <a:gd name="T8" fmla="*/ 38 w 623"/>
                  <a:gd name="T9" fmla="*/ 223 h 987"/>
                  <a:gd name="T10" fmla="*/ 362 w 623"/>
                  <a:gd name="T11" fmla="*/ 1 h 987"/>
                  <a:gd name="T12" fmla="*/ 375 w 623"/>
                  <a:gd name="T13" fmla="*/ 3 h 987"/>
                  <a:gd name="T14" fmla="*/ 380 w 623"/>
                  <a:gd name="T15" fmla="*/ 21 h 987"/>
                  <a:gd name="T16" fmla="*/ 344 w 623"/>
                  <a:gd name="T17" fmla="*/ 309 h 987"/>
                  <a:gd name="T18" fmla="*/ 567 w 623"/>
                  <a:gd name="T19" fmla="*/ 812 h 987"/>
                  <a:gd name="T20" fmla="*/ 615 w 623"/>
                  <a:gd name="T21" fmla="*/ 859 h 987"/>
                  <a:gd name="T22" fmla="*/ 618 w 623"/>
                  <a:gd name="T23" fmla="*/ 875 h 987"/>
                  <a:gd name="T24" fmla="*/ 612 w 623"/>
                  <a:gd name="T25" fmla="*/ 895 h 987"/>
                  <a:gd name="T26" fmla="*/ 588 w 623"/>
                  <a:gd name="T27" fmla="*/ 924 h 987"/>
                  <a:gd name="T28" fmla="*/ 345 w 623"/>
                  <a:gd name="T29" fmla="*/ 986 h 987"/>
                  <a:gd name="T30" fmla="*/ 338 w 623"/>
                  <a:gd name="T31" fmla="*/ 987 h 9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3" h="987">
                    <a:moveTo>
                      <a:pt x="338" y="987"/>
                    </a:moveTo>
                    <a:cubicBezTo>
                      <a:pt x="336" y="986"/>
                      <a:pt x="332" y="984"/>
                      <a:pt x="328" y="982"/>
                    </a:cubicBezTo>
                    <a:cubicBezTo>
                      <a:pt x="154" y="868"/>
                      <a:pt x="47" y="710"/>
                      <a:pt x="13" y="504"/>
                    </a:cubicBezTo>
                    <a:cubicBezTo>
                      <a:pt x="0" y="422"/>
                      <a:pt x="3" y="341"/>
                      <a:pt x="20" y="260"/>
                    </a:cubicBezTo>
                    <a:cubicBezTo>
                      <a:pt x="23" y="245"/>
                      <a:pt x="28" y="234"/>
                      <a:pt x="38" y="223"/>
                    </a:cubicBezTo>
                    <a:cubicBezTo>
                      <a:pt x="129" y="124"/>
                      <a:pt x="237" y="51"/>
                      <a:pt x="362" y="1"/>
                    </a:cubicBezTo>
                    <a:cubicBezTo>
                      <a:pt x="365" y="0"/>
                      <a:pt x="373" y="1"/>
                      <a:pt x="375" y="3"/>
                    </a:cubicBezTo>
                    <a:cubicBezTo>
                      <a:pt x="379" y="8"/>
                      <a:pt x="382" y="16"/>
                      <a:pt x="380" y="21"/>
                    </a:cubicBezTo>
                    <a:cubicBezTo>
                      <a:pt x="351" y="115"/>
                      <a:pt x="338" y="211"/>
                      <a:pt x="344" y="309"/>
                    </a:cubicBezTo>
                    <a:cubicBezTo>
                      <a:pt x="358" y="504"/>
                      <a:pt x="435" y="670"/>
                      <a:pt x="567" y="812"/>
                    </a:cubicBezTo>
                    <a:cubicBezTo>
                      <a:pt x="582" y="828"/>
                      <a:pt x="598" y="844"/>
                      <a:pt x="615" y="859"/>
                    </a:cubicBezTo>
                    <a:cubicBezTo>
                      <a:pt x="620" y="864"/>
                      <a:pt x="623" y="868"/>
                      <a:pt x="618" y="875"/>
                    </a:cubicBezTo>
                    <a:cubicBezTo>
                      <a:pt x="615" y="881"/>
                      <a:pt x="612" y="889"/>
                      <a:pt x="612" y="895"/>
                    </a:cubicBezTo>
                    <a:cubicBezTo>
                      <a:pt x="614" y="914"/>
                      <a:pt x="601" y="918"/>
                      <a:pt x="588" y="924"/>
                    </a:cubicBezTo>
                    <a:cubicBezTo>
                      <a:pt x="510" y="956"/>
                      <a:pt x="429" y="976"/>
                      <a:pt x="345" y="986"/>
                    </a:cubicBezTo>
                    <a:cubicBezTo>
                      <a:pt x="344" y="986"/>
                      <a:pt x="342" y="986"/>
                      <a:pt x="338" y="9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2" name="Freeform 34">
                <a:extLst>
                  <a:ext uri="{FF2B5EF4-FFF2-40B4-BE49-F238E27FC236}">
                    <a16:creationId xmlns="" xmlns:a16="http://schemas.microsoft.com/office/drawing/2014/main" id="{66B75EA0-559F-4403-BC7E-C2739AAC14B0}"/>
                  </a:ext>
                </a:extLst>
              </p:cNvPr>
              <p:cNvSpPr/>
              <p:nvPr/>
            </p:nvSpPr>
            <p:spPr bwMode="auto">
              <a:xfrm>
                <a:off x="8168724" y="2543313"/>
                <a:ext cx="200555" cy="558090"/>
              </a:xfrm>
              <a:custGeom>
                <a:avLst/>
                <a:gdLst>
                  <a:gd name="T0" fmla="*/ 39 w 284"/>
                  <a:gd name="T1" fmla="*/ 0 h 790"/>
                  <a:gd name="T2" fmla="*/ 229 w 284"/>
                  <a:gd name="T3" fmla="*/ 159 h 790"/>
                  <a:gd name="T4" fmla="*/ 235 w 284"/>
                  <a:gd name="T5" fmla="*/ 173 h 790"/>
                  <a:gd name="T6" fmla="*/ 78 w 284"/>
                  <a:gd name="T7" fmla="*/ 785 h 790"/>
                  <a:gd name="T8" fmla="*/ 74 w 284"/>
                  <a:gd name="T9" fmla="*/ 790 h 790"/>
                  <a:gd name="T10" fmla="*/ 71 w 284"/>
                  <a:gd name="T11" fmla="*/ 790 h 790"/>
                  <a:gd name="T12" fmla="*/ 73 w 284"/>
                  <a:gd name="T13" fmla="*/ 770 h 790"/>
                  <a:gd name="T14" fmla="*/ 23 w 284"/>
                  <a:gd name="T15" fmla="*/ 412 h 790"/>
                  <a:gd name="T16" fmla="*/ 28 w 284"/>
                  <a:gd name="T17" fmla="*/ 390 h 790"/>
                  <a:gd name="T18" fmla="*/ 12 w 284"/>
                  <a:gd name="T19" fmla="*/ 254 h 790"/>
                  <a:gd name="T20" fmla="*/ 2 w 284"/>
                  <a:gd name="T21" fmla="*/ 231 h 790"/>
                  <a:gd name="T22" fmla="*/ 5 w 284"/>
                  <a:gd name="T23" fmla="*/ 37 h 790"/>
                  <a:gd name="T24" fmla="*/ 13 w 284"/>
                  <a:gd name="T25" fmla="*/ 20 h 790"/>
                  <a:gd name="T26" fmla="*/ 39 w 284"/>
                  <a:gd name="T27" fmla="*/ 0 h 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84" h="790">
                    <a:moveTo>
                      <a:pt x="39" y="0"/>
                    </a:moveTo>
                    <a:cubicBezTo>
                      <a:pt x="110" y="44"/>
                      <a:pt x="173" y="97"/>
                      <a:pt x="229" y="159"/>
                    </a:cubicBezTo>
                    <a:cubicBezTo>
                      <a:pt x="232" y="163"/>
                      <a:pt x="234" y="168"/>
                      <a:pt x="235" y="173"/>
                    </a:cubicBezTo>
                    <a:cubicBezTo>
                      <a:pt x="284" y="403"/>
                      <a:pt x="231" y="607"/>
                      <a:pt x="78" y="785"/>
                    </a:cubicBezTo>
                    <a:cubicBezTo>
                      <a:pt x="77" y="787"/>
                      <a:pt x="75" y="788"/>
                      <a:pt x="74" y="790"/>
                    </a:cubicBezTo>
                    <a:cubicBezTo>
                      <a:pt x="73" y="790"/>
                      <a:pt x="73" y="790"/>
                      <a:pt x="71" y="790"/>
                    </a:cubicBezTo>
                    <a:cubicBezTo>
                      <a:pt x="71" y="784"/>
                      <a:pt x="72" y="777"/>
                      <a:pt x="73" y="770"/>
                    </a:cubicBezTo>
                    <a:cubicBezTo>
                      <a:pt x="86" y="647"/>
                      <a:pt x="68" y="527"/>
                      <a:pt x="23" y="412"/>
                    </a:cubicBezTo>
                    <a:cubicBezTo>
                      <a:pt x="20" y="403"/>
                      <a:pt x="20" y="398"/>
                      <a:pt x="28" y="390"/>
                    </a:cubicBezTo>
                    <a:cubicBezTo>
                      <a:pt x="70" y="351"/>
                      <a:pt x="63" y="283"/>
                      <a:pt x="12" y="254"/>
                    </a:cubicBezTo>
                    <a:cubicBezTo>
                      <a:pt x="1" y="248"/>
                      <a:pt x="0" y="242"/>
                      <a:pt x="2" y="231"/>
                    </a:cubicBezTo>
                    <a:cubicBezTo>
                      <a:pt x="12" y="167"/>
                      <a:pt x="13" y="102"/>
                      <a:pt x="5" y="37"/>
                    </a:cubicBezTo>
                    <a:cubicBezTo>
                      <a:pt x="4" y="30"/>
                      <a:pt x="5" y="25"/>
                      <a:pt x="13" y="20"/>
                    </a:cubicBezTo>
                    <a:cubicBezTo>
                      <a:pt x="21" y="15"/>
                      <a:pt x="29" y="8"/>
                      <a:pt x="3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3" name="Freeform 35">
                <a:extLst>
                  <a:ext uri="{FF2B5EF4-FFF2-40B4-BE49-F238E27FC236}">
                    <a16:creationId xmlns="" xmlns:a16="http://schemas.microsoft.com/office/drawing/2014/main" id="{7BB8646B-EAF6-4B21-89E7-049BAE0E87DF}"/>
                  </a:ext>
                </a:extLst>
              </p:cNvPr>
              <p:cNvSpPr/>
              <p:nvPr/>
            </p:nvSpPr>
            <p:spPr bwMode="auto">
              <a:xfrm>
                <a:off x="7913256" y="2835191"/>
                <a:ext cx="280239" cy="378725"/>
              </a:xfrm>
              <a:custGeom>
                <a:avLst/>
                <a:gdLst>
                  <a:gd name="T0" fmla="*/ 395 w 397"/>
                  <a:gd name="T1" fmla="*/ 316 h 536"/>
                  <a:gd name="T2" fmla="*/ 381 w 397"/>
                  <a:gd name="T3" fmla="*/ 422 h 536"/>
                  <a:gd name="T4" fmla="*/ 371 w 397"/>
                  <a:gd name="T5" fmla="*/ 440 h 536"/>
                  <a:gd name="T6" fmla="*/ 230 w 397"/>
                  <a:gd name="T7" fmla="*/ 533 h 536"/>
                  <a:gd name="T8" fmla="*/ 211 w 397"/>
                  <a:gd name="T9" fmla="*/ 535 h 536"/>
                  <a:gd name="T10" fmla="*/ 17 w 397"/>
                  <a:gd name="T11" fmla="*/ 450 h 536"/>
                  <a:gd name="T12" fmla="*/ 10 w 397"/>
                  <a:gd name="T13" fmla="*/ 436 h 536"/>
                  <a:gd name="T14" fmla="*/ 6 w 397"/>
                  <a:gd name="T15" fmla="*/ 405 h 536"/>
                  <a:gd name="T16" fmla="*/ 17 w 397"/>
                  <a:gd name="T17" fmla="*/ 377 h 536"/>
                  <a:gd name="T18" fmla="*/ 311 w 397"/>
                  <a:gd name="T19" fmla="*/ 12 h 536"/>
                  <a:gd name="T20" fmla="*/ 325 w 397"/>
                  <a:gd name="T21" fmla="*/ 1 h 536"/>
                  <a:gd name="T22" fmla="*/ 345 w 397"/>
                  <a:gd name="T23" fmla="*/ 14 h 536"/>
                  <a:gd name="T24" fmla="*/ 395 w 397"/>
                  <a:gd name="T25" fmla="*/ 316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7" h="536">
                    <a:moveTo>
                      <a:pt x="395" y="316"/>
                    </a:moveTo>
                    <a:cubicBezTo>
                      <a:pt x="393" y="337"/>
                      <a:pt x="388" y="380"/>
                      <a:pt x="381" y="422"/>
                    </a:cubicBezTo>
                    <a:cubicBezTo>
                      <a:pt x="380" y="428"/>
                      <a:pt x="376" y="435"/>
                      <a:pt x="371" y="440"/>
                    </a:cubicBezTo>
                    <a:cubicBezTo>
                      <a:pt x="328" y="477"/>
                      <a:pt x="281" y="508"/>
                      <a:pt x="230" y="533"/>
                    </a:cubicBezTo>
                    <a:cubicBezTo>
                      <a:pt x="224" y="535"/>
                      <a:pt x="217" y="536"/>
                      <a:pt x="211" y="535"/>
                    </a:cubicBezTo>
                    <a:cubicBezTo>
                      <a:pt x="143" y="515"/>
                      <a:pt x="78" y="486"/>
                      <a:pt x="17" y="450"/>
                    </a:cubicBezTo>
                    <a:cubicBezTo>
                      <a:pt x="13" y="448"/>
                      <a:pt x="10" y="441"/>
                      <a:pt x="10" y="436"/>
                    </a:cubicBezTo>
                    <a:cubicBezTo>
                      <a:pt x="8" y="426"/>
                      <a:pt x="10" y="414"/>
                      <a:pt x="6" y="405"/>
                    </a:cubicBezTo>
                    <a:cubicBezTo>
                      <a:pt x="0" y="391"/>
                      <a:pt x="6" y="385"/>
                      <a:pt x="17" y="377"/>
                    </a:cubicBezTo>
                    <a:cubicBezTo>
                      <a:pt x="149" y="283"/>
                      <a:pt x="248" y="162"/>
                      <a:pt x="311" y="12"/>
                    </a:cubicBezTo>
                    <a:cubicBezTo>
                      <a:pt x="314" y="6"/>
                      <a:pt x="315" y="0"/>
                      <a:pt x="325" y="1"/>
                    </a:cubicBezTo>
                    <a:cubicBezTo>
                      <a:pt x="335" y="2"/>
                      <a:pt x="341" y="3"/>
                      <a:pt x="345" y="14"/>
                    </a:cubicBezTo>
                    <a:cubicBezTo>
                      <a:pt x="380" y="104"/>
                      <a:pt x="397" y="198"/>
                      <a:pt x="395" y="3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4" name="Freeform 36">
                <a:extLst>
                  <a:ext uri="{FF2B5EF4-FFF2-40B4-BE49-F238E27FC236}">
                    <a16:creationId xmlns="" xmlns:a16="http://schemas.microsoft.com/office/drawing/2014/main" id="{B4468808-7E30-438E-8CEA-53ACFD8EF43D}"/>
                  </a:ext>
                </a:extLst>
              </p:cNvPr>
              <p:cNvSpPr/>
              <p:nvPr/>
            </p:nvSpPr>
            <p:spPr bwMode="auto">
              <a:xfrm>
                <a:off x="7715387" y="2282771"/>
                <a:ext cx="396036" cy="180857"/>
              </a:xfrm>
              <a:custGeom>
                <a:avLst/>
                <a:gdLst>
                  <a:gd name="T0" fmla="*/ 0 w 561"/>
                  <a:gd name="T1" fmla="*/ 175 h 256"/>
                  <a:gd name="T2" fmla="*/ 127 w 561"/>
                  <a:gd name="T3" fmla="*/ 15 h 256"/>
                  <a:gd name="T4" fmla="*/ 140 w 561"/>
                  <a:gd name="T5" fmla="*/ 10 h 256"/>
                  <a:gd name="T6" fmla="*/ 455 w 561"/>
                  <a:gd name="T7" fmla="*/ 54 h 256"/>
                  <a:gd name="T8" fmla="*/ 477 w 561"/>
                  <a:gd name="T9" fmla="*/ 72 h 256"/>
                  <a:gd name="T10" fmla="*/ 560 w 561"/>
                  <a:gd name="T11" fmla="*/ 230 h 256"/>
                  <a:gd name="T12" fmla="*/ 559 w 561"/>
                  <a:gd name="T13" fmla="*/ 246 h 256"/>
                  <a:gd name="T14" fmla="*/ 538 w 561"/>
                  <a:gd name="T15" fmla="*/ 253 h 256"/>
                  <a:gd name="T16" fmla="*/ 184 w 561"/>
                  <a:gd name="T17" fmla="*/ 193 h 256"/>
                  <a:gd name="T18" fmla="*/ 43 w 561"/>
                  <a:gd name="T19" fmla="*/ 206 h 256"/>
                  <a:gd name="T20" fmla="*/ 19 w 561"/>
                  <a:gd name="T21" fmla="*/ 197 h 256"/>
                  <a:gd name="T22" fmla="*/ 0 w 561"/>
                  <a:gd name="T23" fmla="*/ 175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61" h="256">
                    <a:moveTo>
                      <a:pt x="0" y="175"/>
                    </a:moveTo>
                    <a:cubicBezTo>
                      <a:pt x="36" y="116"/>
                      <a:pt x="78" y="63"/>
                      <a:pt x="127" y="15"/>
                    </a:cubicBezTo>
                    <a:cubicBezTo>
                      <a:pt x="130" y="12"/>
                      <a:pt x="136" y="11"/>
                      <a:pt x="140" y="10"/>
                    </a:cubicBezTo>
                    <a:cubicBezTo>
                      <a:pt x="249" y="0"/>
                      <a:pt x="354" y="15"/>
                      <a:pt x="455" y="54"/>
                    </a:cubicBezTo>
                    <a:cubicBezTo>
                      <a:pt x="463" y="58"/>
                      <a:pt x="472" y="65"/>
                      <a:pt x="477" y="72"/>
                    </a:cubicBezTo>
                    <a:cubicBezTo>
                      <a:pt x="511" y="121"/>
                      <a:pt x="539" y="174"/>
                      <a:pt x="560" y="230"/>
                    </a:cubicBezTo>
                    <a:cubicBezTo>
                      <a:pt x="561" y="235"/>
                      <a:pt x="561" y="242"/>
                      <a:pt x="559" y="246"/>
                    </a:cubicBezTo>
                    <a:cubicBezTo>
                      <a:pt x="554" y="253"/>
                      <a:pt x="548" y="256"/>
                      <a:pt x="538" y="253"/>
                    </a:cubicBezTo>
                    <a:cubicBezTo>
                      <a:pt x="424" y="210"/>
                      <a:pt x="306" y="189"/>
                      <a:pt x="184" y="193"/>
                    </a:cubicBezTo>
                    <a:cubicBezTo>
                      <a:pt x="137" y="195"/>
                      <a:pt x="90" y="201"/>
                      <a:pt x="43" y="206"/>
                    </a:cubicBezTo>
                    <a:cubicBezTo>
                      <a:pt x="32" y="208"/>
                      <a:pt x="24" y="208"/>
                      <a:pt x="19" y="197"/>
                    </a:cubicBezTo>
                    <a:cubicBezTo>
                      <a:pt x="15" y="189"/>
                      <a:pt x="7" y="183"/>
                      <a:pt x="0" y="1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5" name="Freeform 37">
                <a:extLst>
                  <a:ext uri="{FF2B5EF4-FFF2-40B4-BE49-F238E27FC236}">
                    <a16:creationId xmlns="" xmlns:a16="http://schemas.microsoft.com/office/drawing/2014/main" id="{12164A5B-8549-47A2-A538-3F35D5F12BC6}"/>
                  </a:ext>
                </a:extLst>
              </p:cNvPr>
              <p:cNvSpPr/>
              <p:nvPr/>
            </p:nvSpPr>
            <p:spPr bwMode="auto">
              <a:xfrm>
                <a:off x="7747321" y="2435276"/>
                <a:ext cx="400214" cy="282627"/>
              </a:xfrm>
              <a:custGeom>
                <a:avLst/>
                <a:gdLst>
                  <a:gd name="T0" fmla="*/ 0 w 567"/>
                  <a:gd name="T1" fmla="*/ 35 h 400"/>
                  <a:gd name="T2" fmla="*/ 480 w 567"/>
                  <a:gd name="T3" fmla="*/ 79 h 400"/>
                  <a:gd name="T4" fmla="*/ 558 w 567"/>
                  <a:gd name="T5" fmla="*/ 186 h 400"/>
                  <a:gd name="T6" fmla="*/ 560 w 567"/>
                  <a:gd name="T7" fmla="*/ 349 h 400"/>
                  <a:gd name="T8" fmla="*/ 557 w 567"/>
                  <a:gd name="T9" fmla="*/ 377 h 400"/>
                  <a:gd name="T10" fmla="*/ 534 w 567"/>
                  <a:gd name="T11" fmla="*/ 400 h 400"/>
                  <a:gd name="T12" fmla="*/ 0 w 567"/>
                  <a:gd name="T13" fmla="*/ 35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7" h="400">
                    <a:moveTo>
                      <a:pt x="0" y="35"/>
                    </a:moveTo>
                    <a:cubicBezTo>
                      <a:pt x="97" y="0"/>
                      <a:pt x="371" y="25"/>
                      <a:pt x="480" y="79"/>
                    </a:cubicBezTo>
                    <a:cubicBezTo>
                      <a:pt x="481" y="147"/>
                      <a:pt x="497" y="169"/>
                      <a:pt x="558" y="186"/>
                    </a:cubicBezTo>
                    <a:cubicBezTo>
                      <a:pt x="566" y="240"/>
                      <a:pt x="567" y="294"/>
                      <a:pt x="560" y="349"/>
                    </a:cubicBezTo>
                    <a:cubicBezTo>
                      <a:pt x="559" y="358"/>
                      <a:pt x="558" y="368"/>
                      <a:pt x="557" y="377"/>
                    </a:cubicBezTo>
                    <a:cubicBezTo>
                      <a:pt x="554" y="397"/>
                      <a:pt x="558" y="395"/>
                      <a:pt x="534" y="400"/>
                    </a:cubicBezTo>
                    <a:cubicBezTo>
                      <a:pt x="402" y="212"/>
                      <a:pt x="222" y="93"/>
                      <a:pt x="0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6" name="Freeform 38">
                <a:extLst>
                  <a:ext uri="{FF2B5EF4-FFF2-40B4-BE49-F238E27FC236}">
                    <a16:creationId xmlns="" xmlns:a16="http://schemas.microsoft.com/office/drawing/2014/main" id="{82D872E3-ADD3-4FC8-9000-78B717F1A0D2}"/>
                  </a:ext>
                </a:extLst>
              </p:cNvPr>
              <p:cNvSpPr/>
              <p:nvPr/>
            </p:nvSpPr>
            <p:spPr bwMode="auto">
              <a:xfrm>
                <a:off x="7655400" y="3171537"/>
                <a:ext cx="366490" cy="105948"/>
              </a:xfrm>
              <a:custGeom>
                <a:avLst/>
                <a:gdLst>
                  <a:gd name="T0" fmla="*/ 519 w 519"/>
                  <a:gd name="T1" fmla="*/ 88 h 150"/>
                  <a:gd name="T2" fmla="*/ 0 w 519"/>
                  <a:gd name="T3" fmla="*/ 64 h 150"/>
                  <a:gd name="T4" fmla="*/ 216 w 519"/>
                  <a:gd name="T5" fmla="*/ 0 h 150"/>
                  <a:gd name="T6" fmla="*/ 352 w 519"/>
                  <a:gd name="T7" fmla="*/ 10 h 150"/>
                  <a:gd name="T8" fmla="*/ 519 w 519"/>
                  <a:gd name="T9" fmla="*/ 8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9" h="150">
                    <a:moveTo>
                      <a:pt x="519" y="88"/>
                    </a:moveTo>
                    <a:cubicBezTo>
                      <a:pt x="376" y="150"/>
                      <a:pt x="104" y="137"/>
                      <a:pt x="0" y="64"/>
                    </a:cubicBezTo>
                    <a:cubicBezTo>
                      <a:pt x="70" y="43"/>
                      <a:pt x="143" y="22"/>
                      <a:pt x="216" y="0"/>
                    </a:cubicBezTo>
                    <a:cubicBezTo>
                      <a:pt x="256" y="51"/>
                      <a:pt x="316" y="46"/>
                      <a:pt x="352" y="10"/>
                    </a:cubicBezTo>
                    <a:cubicBezTo>
                      <a:pt x="408" y="36"/>
                      <a:pt x="463" y="62"/>
                      <a:pt x="519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7" name="Freeform 39">
                <a:extLst>
                  <a:ext uri="{FF2B5EF4-FFF2-40B4-BE49-F238E27FC236}">
                    <a16:creationId xmlns="" xmlns:a16="http://schemas.microsoft.com/office/drawing/2014/main" id="{C2B4B244-CCF9-4111-89A7-BCA3F82171C8}"/>
                  </a:ext>
                </a:extLst>
              </p:cNvPr>
              <p:cNvSpPr/>
              <p:nvPr/>
            </p:nvSpPr>
            <p:spPr bwMode="auto">
              <a:xfrm>
                <a:off x="7501701" y="2298887"/>
                <a:ext cx="251887" cy="145044"/>
              </a:xfrm>
              <a:custGeom>
                <a:avLst/>
                <a:gdLst>
                  <a:gd name="T0" fmla="*/ 357 w 357"/>
                  <a:gd name="T1" fmla="*/ 0 h 205"/>
                  <a:gd name="T2" fmla="*/ 266 w 357"/>
                  <a:gd name="T3" fmla="*/ 129 h 205"/>
                  <a:gd name="T4" fmla="*/ 256 w 357"/>
                  <a:gd name="T5" fmla="*/ 136 h 205"/>
                  <a:gd name="T6" fmla="*/ 168 w 357"/>
                  <a:gd name="T7" fmla="*/ 198 h 205"/>
                  <a:gd name="T8" fmla="*/ 167 w 357"/>
                  <a:gd name="T9" fmla="*/ 199 h 205"/>
                  <a:gd name="T10" fmla="*/ 0 w 357"/>
                  <a:gd name="T11" fmla="*/ 205 h 205"/>
                  <a:gd name="T12" fmla="*/ 357 w 357"/>
                  <a:gd name="T13" fmla="*/ 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7" h="205">
                    <a:moveTo>
                      <a:pt x="357" y="0"/>
                    </a:moveTo>
                    <a:cubicBezTo>
                      <a:pt x="326" y="44"/>
                      <a:pt x="296" y="87"/>
                      <a:pt x="266" y="129"/>
                    </a:cubicBezTo>
                    <a:cubicBezTo>
                      <a:pt x="264" y="132"/>
                      <a:pt x="259" y="136"/>
                      <a:pt x="256" y="136"/>
                    </a:cubicBezTo>
                    <a:cubicBezTo>
                      <a:pt x="211" y="135"/>
                      <a:pt x="182" y="157"/>
                      <a:pt x="168" y="198"/>
                    </a:cubicBezTo>
                    <a:cubicBezTo>
                      <a:pt x="167" y="200"/>
                      <a:pt x="166" y="201"/>
                      <a:pt x="167" y="199"/>
                    </a:cubicBezTo>
                    <a:cubicBezTo>
                      <a:pt x="110" y="201"/>
                      <a:pt x="56" y="203"/>
                      <a:pt x="0" y="205"/>
                    </a:cubicBezTo>
                    <a:cubicBezTo>
                      <a:pt x="99" y="101"/>
                      <a:pt x="218" y="32"/>
                      <a:pt x="35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8" name="Freeform 40">
                <a:extLst>
                  <a:ext uri="{FF2B5EF4-FFF2-40B4-BE49-F238E27FC236}">
                    <a16:creationId xmlns="" xmlns:a16="http://schemas.microsoft.com/office/drawing/2014/main" id="{D8282E79-53E6-408F-8938-F9909E398A85}"/>
                  </a:ext>
                </a:extLst>
              </p:cNvPr>
              <p:cNvSpPr/>
              <p:nvPr/>
            </p:nvSpPr>
            <p:spPr bwMode="auto">
              <a:xfrm>
                <a:off x="8104559" y="2355591"/>
                <a:ext cx="204733" cy="234577"/>
              </a:xfrm>
              <a:custGeom>
                <a:avLst/>
                <a:gdLst>
                  <a:gd name="T0" fmla="*/ 290 w 290"/>
                  <a:gd name="T1" fmla="*/ 332 h 332"/>
                  <a:gd name="T2" fmla="*/ 281 w 290"/>
                  <a:gd name="T3" fmla="*/ 325 h 332"/>
                  <a:gd name="T4" fmla="*/ 155 w 290"/>
                  <a:gd name="T5" fmla="*/ 231 h 332"/>
                  <a:gd name="T6" fmla="*/ 147 w 290"/>
                  <a:gd name="T7" fmla="*/ 215 h 332"/>
                  <a:gd name="T8" fmla="*/ 66 w 290"/>
                  <a:gd name="T9" fmla="*/ 126 h 332"/>
                  <a:gd name="T10" fmla="*/ 53 w 290"/>
                  <a:gd name="T11" fmla="*/ 119 h 332"/>
                  <a:gd name="T12" fmla="*/ 0 w 290"/>
                  <a:gd name="T13" fmla="*/ 0 h 332"/>
                  <a:gd name="T14" fmla="*/ 290 w 290"/>
                  <a:gd name="T15" fmla="*/ 33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0" h="332">
                    <a:moveTo>
                      <a:pt x="290" y="332"/>
                    </a:moveTo>
                    <a:cubicBezTo>
                      <a:pt x="286" y="329"/>
                      <a:pt x="284" y="327"/>
                      <a:pt x="281" y="325"/>
                    </a:cubicBezTo>
                    <a:cubicBezTo>
                      <a:pt x="239" y="294"/>
                      <a:pt x="197" y="263"/>
                      <a:pt x="155" y="231"/>
                    </a:cubicBezTo>
                    <a:cubicBezTo>
                      <a:pt x="151" y="228"/>
                      <a:pt x="147" y="221"/>
                      <a:pt x="147" y="215"/>
                    </a:cubicBezTo>
                    <a:cubicBezTo>
                      <a:pt x="146" y="168"/>
                      <a:pt x="114" y="132"/>
                      <a:pt x="66" y="126"/>
                    </a:cubicBezTo>
                    <a:cubicBezTo>
                      <a:pt x="61" y="126"/>
                      <a:pt x="54" y="123"/>
                      <a:pt x="53" y="119"/>
                    </a:cubicBezTo>
                    <a:cubicBezTo>
                      <a:pt x="34" y="79"/>
                      <a:pt x="17" y="39"/>
                      <a:pt x="0" y="0"/>
                    </a:cubicBezTo>
                    <a:cubicBezTo>
                      <a:pt x="84" y="22"/>
                      <a:pt x="264" y="226"/>
                      <a:pt x="290" y="3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  <p:sp>
            <p:nvSpPr>
              <p:cNvPr id="49" name="Freeform 41">
                <a:extLst>
                  <a:ext uri="{FF2B5EF4-FFF2-40B4-BE49-F238E27FC236}">
                    <a16:creationId xmlns="" xmlns:a16="http://schemas.microsoft.com/office/drawing/2014/main" id="{EF71E3B4-AD28-4E3E-9321-B693097055EC}"/>
                  </a:ext>
                </a:extLst>
              </p:cNvPr>
              <p:cNvSpPr/>
              <p:nvPr/>
            </p:nvSpPr>
            <p:spPr bwMode="auto">
              <a:xfrm>
                <a:off x="7407094" y="2470791"/>
                <a:ext cx="185632" cy="123556"/>
              </a:xfrm>
              <a:custGeom>
                <a:avLst/>
                <a:gdLst>
                  <a:gd name="T0" fmla="*/ 263 w 263"/>
                  <a:gd name="T1" fmla="*/ 1 h 175"/>
                  <a:gd name="T2" fmla="*/ 0 w 263"/>
                  <a:gd name="T3" fmla="*/ 175 h 175"/>
                  <a:gd name="T4" fmla="*/ 4 w 263"/>
                  <a:gd name="T5" fmla="*/ 162 h 175"/>
                  <a:gd name="T6" fmla="*/ 80 w 263"/>
                  <a:gd name="T7" fmla="*/ 28 h 175"/>
                  <a:gd name="T8" fmla="*/ 104 w 263"/>
                  <a:gd name="T9" fmla="*/ 12 h 175"/>
                  <a:gd name="T10" fmla="*/ 250 w 263"/>
                  <a:gd name="T11" fmla="*/ 0 h 175"/>
                  <a:gd name="T12" fmla="*/ 263 w 263"/>
                  <a:gd name="T13" fmla="*/ 1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3" h="175">
                    <a:moveTo>
                      <a:pt x="263" y="1"/>
                    </a:moveTo>
                    <a:cubicBezTo>
                      <a:pt x="167" y="46"/>
                      <a:pt x="80" y="101"/>
                      <a:pt x="0" y="175"/>
                    </a:cubicBezTo>
                    <a:cubicBezTo>
                      <a:pt x="2" y="168"/>
                      <a:pt x="3" y="165"/>
                      <a:pt x="4" y="162"/>
                    </a:cubicBezTo>
                    <a:cubicBezTo>
                      <a:pt x="30" y="117"/>
                      <a:pt x="55" y="72"/>
                      <a:pt x="80" y="28"/>
                    </a:cubicBezTo>
                    <a:cubicBezTo>
                      <a:pt x="85" y="19"/>
                      <a:pt x="93" y="13"/>
                      <a:pt x="104" y="12"/>
                    </a:cubicBezTo>
                    <a:cubicBezTo>
                      <a:pt x="153" y="9"/>
                      <a:pt x="201" y="4"/>
                      <a:pt x="250" y="0"/>
                    </a:cubicBezTo>
                    <a:cubicBezTo>
                      <a:pt x="254" y="0"/>
                      <a:pt x="258" y="1"/>
                      <a:pt x="26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HK" altLang="en-US" sz="3200"/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12768616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C20916B3-9632-4F29-9FEC-C0771F1B17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29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23DAD61B-98F9-496F-957C-F43BFA226B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E998EBDC-EC40-4358-9997-F605843792BF}"/>
              </a:ext>
            </a:extLst>
          </p:cNvPr>
          <p:cNvSpPr txBox="1"/>
          <p:nvPr/>
        </p:nvSpPr>
        <p:spPr>
          <a:xfrm>
            <a:off x="247649" y="-9525"/>
            <a:ext cx="30273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Admin</a:t>
            </a:r>
            <a:endParaRPr lang="zh-CN" altLang="en-US" sz="4400" b="1" dirty="0">
              <a:solidFill>
                <a:schemeClr val="bg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0025" y="790575"/>
            <a:ext cx="116395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Admin can manage details of Users.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categories like category name, it's image, it's description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Companies like company name, it's logo, it's type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Models like model name, model image,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Parts like part name, price, images,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view or delete </a:t>
            </a:r>
            <a:r>
              <a:rPr lang="en-US" sz="2000" b="1" dirty="0" smtClean="0">
                <a:solidFill>
                  <a:schemeClr val="bg1"/>
                </a:solidFill>
              </a:rPr>
              <a:t>Orders given by user.</a:t>
            </a: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Services like service name, it's description, price and it's type.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view or delete Ratings and Reviews given by customers.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view, delete or change the status of Towing Requests given by customers.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636168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C20916B3-9632-4F29-9FEC-C0771F1B17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29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23DAD61B-98F9-496F-957C-F43BFA226B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00025" y="228600"/>
            <a:ext cx="116395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Admin can manage Mechanics like mechanic name, image, address,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Insurance Companies like it's name, contact info, address,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Insurance Plans like title, prices and validity,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RTO Agent like agent name, contact, photo,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Training Schools like school name, contact, location, course price,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advertisements, he can approve or disapprove  ads which are posted by     seller.</a:t>
            </a:r>
          </a:p>
          <a:p>
            <a:pPr>
              <a:buFont typeface="Arial" pitchFamily="34" charset="0"/>
              <a:buChar char="•"/>
            </a:pPr>
            <a:endParaRPr lang="en-IN" sz="2000" b="1" dirty="0" smtClean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 smtClean="0">
                <a:solidFill>
                  <a:schemeClr val="bg1"/>
                </a:solidFill>
              </a:rPr>
              <a:t>Admin can manage details of State and City like state name, city name, codes,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manage News like news title, it's description, image, etc.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Admin can view or delete Feedbacks given by users.</a:t>
            </a:r>
          </a:p>
        </p:txBody>
      </p:sp>
    </p:spTree>
    <p:extLst>
      <p:ext uri="{BB962C8B-B14F-4D97-AF65-F5344CB8AC3E}">
        <p14:creationId xmlns="" xmlns:p14="http://schemas.microsoft.com/office/powerpoint/2010/main" val="28636168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401E13BC-DC06-4A2E-BFDA-93A4EFE8501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40000" contrast="-40000"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B320D33D-62DD-4155-8CFA-845D96484752}"/>
              </a:ext>
            </a:extLst>
          </p:cNvPr>
          <p:cNvSpPr txBox="1"/>
          <p:nvPr/>
        </p:nvSpPr>
        <p:spPr>
          <a:xfrm>
            <a:off x="554472" y="208363"/>
            <a:ext cx="5848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endParaRPr lang="zh-CN" altLang="en-US" sz="4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6655" y="1060313"/>
            <a:ext cx="1198447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/>
              <a:t> User can login as customer.</a:t>
            </a:r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place order.</a:t>
            </a:r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request services on location</a:t>
            </a:r>
            <a:r>
              <a:rPr lang="en-US" sz="2000" b="1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en-IN" sz="2000" b="1" dirty="0" smtClean="0"/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User can see insurance companies and it's plans.</a:t>
            </a:r>
            <a:endParaRPr lang="en-US" sz="2000" b="1" dirty="0"/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request Towing Service on location</a:t>
            </a:r>
            <a:r>
              <a:rPr lang="en-US" sz="2000" b="1" dirty="0" smtClean="0"/>
              <a:t>.</a:t>
            </a:r>
          </a:p>
          <a:p>
            <a:pPr>
              <a:buFont typeface="Arial" pitchFamily="34" charset="0"/>
              <a:buChar char="•"/>
            </a:pPr>
            <a:endParaRPr lang="en-IN" sz="2000" b="1" dirty="0" smtClean="0"/>
          </a:p>
          <a:p>
            <a:pPr>
              <a:buFont typeface="Arial" pitchFamily="34" charset="0"/>
              <a:buChar char="•"/>
            </a:pPr>
            <a:r>
              <a:rPr lang="en-IN" sz="2000" b="1" dirty="0" smtClean="0"/>
              <a:t>User can </a:t>
            </a:r>
            <a:endParaRPr lang="en-US" sz="2000" b="1" dirty="0"/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manage rating and reviews.</a:t>
            </a:r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fetch the contact details of seller and his vehicle. </a:t>
            </a:r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manage his orders and services.</a:t>
            </a:r>
          </a:p>
          <a:p>
            <a:pPr>
              <a:buFont typeface="Arial" pitchFamily="34" charset="0"/>
              <a:buChar char="•"/>
            </a:pPr>
            <a:endParaRPr lang="en-US" sz="2000" b="1" dirty="0"/>
          </a:p>
          <a:p>
            <a:pPr>
              <a:buFont typeface="Arial" pitchFamily="34" charset="0"/>
              <a:buChar char="•"/>
            </a:pPr>
            <a:r>
              <a:rPr lang="en-US" sz="2000" b="1" dirty="0"/>
              <a:t> User can manage his account.</a:t>
            </a:r>
          </a:p>
        </p:txBody>
      </p:sp>
    </p:spTree>
    <p:extLst>
      <p:ext uri="{BB962C8B-B14F-4D97-AF65-F5344CB8AC3E}">
        <p14:creationId xmlns="" xmlns:p14="http://schemas.microsoft.com/office/powerpoint/2010/main" val="115269596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A3C6AF91-A2CD-4985-8FB9-08B647DD2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07" y="1362528"/>
            <a:ext cx="6168571" cy="3855357"/>
          </a:xfrm>
          <a:prstGeom prst="rect">
            <a:avLst/>
          </a:prstGeom>
        </p:spPr>
      </p:pic>
      <p:sp>
        <p:nvSpPr>
          <p:cNvPr id="7" name="矩形 4">
            <a:extLst>
              <a:ext uri="{FF2B5EF4-FFF2-40B4-BE49-F238E27FC236}">
                <a16:creationId xmlns="" xmlns:a16="http://schemas.microsoft.com/office/drawing/2014/main" id="{23DAD61B-98F9-496F-957C-F43BFA226B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2CFE27F8-D9BA-4809-B32A-931EEF9FFC46}"/>
              </a:ext>
            </a:extLst>
          </p:cNvPr>
          <p:cNvSpPr txBox="1"/>
          <p:nvPr/>
        </p:nvSpPr>
        <p:spPr>
          <a:xfrm>
            <a:off x="175104" y="85725"/>
            <a:ext cx="5848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Visitor</a:t>
            </a:r>
            <a:endParaRPr lang="zh-CN" altLang="en-US" sz="4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2875" y="885825"/>
            <a:ext cx="8801100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register as a user.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view services given by our website. 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locate mechanics around him</a:t>
            </a:r>
            <a:r>
              <a:rPr lang="en-US" sz="2000" b="1" dirty="0" smtClean="0">
                <a:solidFill>
                  <a:schemeClr val="bg1"/>
                </a:solidFill>
              </a:rPr>
              <a:t>.</a:t>
            </a: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view news, events and feedbacks of other users.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get shortlisted RTO Agents based on their service requirements.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locate nearby training schools based on their course requirements.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 can view parts, their rates and their ratings.</a:t>
            </a:r>
          </a:p>
          <a:p>
            <a:pPr>
              <a:buFont typeface="Arial" pitchFamily="34" charset="0"/>
              <a:buChar char="•"/>
            </a:pPr>
            <a:endParaRPr lang="en-US" sz="2000" b="1" dirty="0">
              <a:solidFill>
                <a:schemeClr val="bg1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Visitors can view cars based on their model and company.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3153452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C6387EB6-EABF-44A0-A48E-2E057D30F6FB}"/>
              </a:ext>
            </a:extLst>
          </p:cNvPr>
          <p:cNvGrpSpPr/>
          <p:nvPr/>
        </p:nvGrpSpPr>
        <p:grpSpPr>
          <a:xfrm>
            <a:off x="4655840" y="1676012"/>
            <a:ext cx="2880320" cy="636004"/>
            <a:chOff x="3131840" y="987574"/>
            <a:chExt cx="2880320" cy="648072"/>
          </a:xfrm>
        </p:grpSpPr>
        <p:sp>
          <p:nvSpPr>
            <p:cNvPr id="3" name="圆角矩形 2">
              <a:extLst>
                <a:ext uri="{FF2B5EF4-FFF2-40B4-BE49-F238E27FC236}">
                  <a16:creationId xmlns="" xmlns:a16="http://schemas.microsoft.com/office/drawing/2014/main" id="{760F3EF1-7E19-4081-BA59-CE95158A2180}"/>
                </a:ext>
              </a:extLst>
            </p:cNvPr>
            <p:cNvSpPr/>
            <p:nvPr/>
          </p:nvSpPr>
          <p:spPr>
            <a:xfrm>
              <a:off x="3131840" y="987574"/>
              <a:ext cx="2880320" cy="64807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schemeClr val="bg1"/>
                </a:solidFill>
              </a:endParaRPr>
            </a:p>
          </p:txBody>
        </p:sp>
        <p:sp>
          <p:nvSpPr>
            <p:cNvPr id="4" name="TextBox 5">
              <a:extLst>
                <a:ext uri="{FF2B5EF4-FFF2-40B4-BE49-F238E27FC236}">
                  <a16:creationId xmlns="" xmlns:a16="http://schemas.microsoft.com/office/drawing/2014/main" id="{7BEAC929-7EFE-4B81-A1C2-8AD21B2B9C23}"/>
                </a:ext>
              </a:extLst>
            </p:cNvPr>
            <p:cNvSpPr txBox="1"/>
            <p:nvPr/>
          </p:nvSpPr>
          <p:spPr>
            <a:xfrm>
              <a:off x="3393152" y="1080778"/>
              <a:ext cx="2354505" cy="512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6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: 4</a:t>
              </a:r>
              <a:endParaRPr lang="zh-CN" altLang="en-US" sz="26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FF7D296B-32C9-40CC-863E-67860A18F2C4}"/>
              </a:ext>
            </a:extLst>
          </p:cNvPr>
          <p:cNvCxnSpPr/>
          <p:nvPr/>
        </p:nvCxnSpPr>
        <p:spPr>
          <a:xfrm flipH="1">
            <a:off x="3151518" y="286894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28153BC7-979F-44FB-8640-ECC044B18686}"/>
              </a:ext>
            </a:extLst>
          </p:cNvPr>
          <p:cNvCxnSpPr/>
          <p:nvPr/>
        </p:nvCxnSpPr>
        <p:spPr>
          <a:xfrm flipH="1">
            <a:off x="3151518" y="421309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2">
            <a:extLst>
              <a:ext uri="{FF2B5EF4-FFF2-40B4-BE49-F238E27FC236}">
                <a16:creationId xmlns="" xmlns:a16="http://schemas.microsoft.com/office/drawing/2014/main" id="{CCCFF2C6-E149-4155-92B2-6C33F35871B0}"/>
              </a:ext>
            </a:extLst>
          </p:cNvPr>
          <p:cNvSpPr txBox="1"/>
          <p:nvPr/>
        </p:nvSpPr>
        <p:spPr>
          <a:xfrm>
            <a:off x="2822944" y="3156975"/>
            <a:ext cx="62121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Clr>
                <a:schemeClr val="bg2"/>
              </a:buClr>
              <a:buSzPct val="115000"/>
            </a:pPr>
            <a:r>
              <a:rPr lang="en-IN" altLang="zh-CN" sz="42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UML Diagrams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15CEC68B-B354-4737-9783-3DA5E83C08A5}"/>
              </a:ext>
            </a:extLst>
          </p:cNvPr>
          <p:cNvSpPr/>
          <p:nvPr/>
        </p:nvSpPr>
        <p:spPr>
          <a:xfrm>
            <a:off x="3407701" y="4405114"/>
            <a:ext cx="5545336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Diagrams showing the brief view of modules accessed by either of three users of the system.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750875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C20916B3-9632-4F29-9FEC-C0771F1B17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b="296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23DAD61B-98F9-496F-957C-F43BFA226B6C}"/>
              </a:ext>
            </a:extLst>
          </p:cNvPr>
          <p:cNvSpPr/>
          <p:nvPr/>
        </p:nvSpPr>
        <p:spPr>
          <a:xfrm>
            <a:off x="0" y="0"/>
            <a:ext cx="12192000" cy="301752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E998EBDC-EC40-4358-9997-F605843792BF}"/>
              </a:ext>
            </a:extLst>
          </p:cNvPr>
          <p:cNvSpPr txBox="1"/>
          <p:nvPr/>
        </p:nvSpPr>
        <p:spPr>
          <a:xfrm>
            <a:off x="428624" y="275278"/>
            <a:ext cx="69736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tx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Use-Case Diagrams</a:t>
            </a:r>
            <a:endParaRPr lang="zh-CN" altLang="en-US" sz="4800" b="1" dirty="0">
              <a:solidFill>
                <a:schemeClr val="tx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="" xmlns:a16="http://schemas.microsoft.com/office/drawing/2014/main" id="{CC7A3448-D996-446E-B497-C105C7CE359C}"/>
              </a:ext>
            </a:extLst>
          </p:cNvPr>
          <p:cNvCxnSpPr/>
          <p:nvPr/>
        </p:nvCxnSpPr>
        <p:spPr>
          <a:xfrm>
            <a:off x="496659" y="1171575"/>
            <a:ext cx="5936796" cy="4082"/>
          </a:xfrm>
          <a:prstGeom prst="line">
            <a:avLst/>
          </a:prstGeom>
          <a:ln w="38100">
            <a:gradFill>
              <a:gsLst>
                <a:gs pos="0">
                  <a:srgbClr val="8488C4"/>
                </a:gs>
                <a:gs pos="53000">
                  <a:srgbClr val="D4DEFF"/>
                </a:gs>
                <a:gs pos="83000">
                  <a:srgbClr val="D4DEFF"/>
                </a:gs>
                <a:gs pos="100000">
                  <a:srgbClr val="96AB94"/>
                </a:gs>
              </a:gsLst>
              <a:lin ang="5400000" scaled="0"/>
            </a:gra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97840" y="1483360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b="1" dirty="0"/>
              <a:t> Admin Use-Case Diagram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497840" y="1920240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b="1" dirty="0"/>
              <a:t> User Use-Case Diagram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97840" y="2377440"/>
            <a:ext cx="4551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sz="2400" b="1" dirty="0"/>
              <a:t> Visitor Use-Case Diagram</a:t>
            </a:r>
            <a:endParaRPr lang="en-US" sz="2400" b="1" dirty="0"/>
          </a:p>
        </p:txBody>
      </p:sp>
    </p:spTree>
    <p:extLst>
      <p:ext uri="{BB962C8B-B14F-4D97-AF65-F5344CB8AC3E}">
        <p14:creationId xmlns="" xmlns:p14="http://schemas.microsoft.com/office/powerpoint/2010/main" val="28636168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>
            <a:extLst>
              <a:ext uri="{FF2B5EF4-FFF2-40B4-BE49-F238E27FC236}">
                <a16:creationId xmlns="" xmlns:a16="http://schemas.microsoft.com/office/drawing/2014/main" id="{7794C282-E539-42FC-ACC3-C322857559C6}"/>
              </a:ext>
            </a:extLst>
          </p:cNvPr>
          <p:cNvSpPr/>
          <p:nvPr/>
        </p:nvSpPr>
        <p:spPr>
          <a:xfrm>
            <a:off x="2100943" y="0"/>
            <a:ext cx="9891032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>
            <a:extLst>
              <a:ext uri="{FF2B5EF4-FFF2-40B4-BE49-F238E27FC236}">
                <a16:creationId xmlns="" xmlns:a16="http://schemas.microsoft.com/office/drawing/2014/main" id="{AC30B449-0107-4FF4-9FDB-140D48EC2B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0" y="94282"/>
            <a:ext cx="3177829" cy="254226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8" name="文本框 37">
            <a:extLst>
              <a:ext uri="{FF2B5EF4-FFF2-40B4-BE49-F238E27FC236}">
                <a16:creationId xmlns="" xmlns:a16="http://schemas.microsoft.com/office/drawing/2014/main" id="{F544B53A-5E68-4231-B98A-1734E21D4CAC}"/>
              </a:ext>
            </a:extLst>
          </p:cNvPr>
          <p:cNvSpPr txBox="1"/>
          <p:nvPr/>
        </p:nvSpPr>
        <p:spPr>
          <a:xfrm>
            <a:off x="3363620" y="271917"/>
            <a:ext cx="5848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zh-CN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Admin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>
            <a:extLst>
              <a:ext uri="{FF2B5EF4-FFF2-40B4-BE49-F238E27FC236}">
                <a16:creationId xmlns="" xmlns:a16="http://schemas.microsoft.com/office/drawing/2014/main" id="{C801BDB0-239D-489A-B6BA-B1B9766D5BF4}"/>
              </a:ext>
            </a:extLst>
          </p:cNvPr>
          <p:cNvCxnSpPr/>
          <p:nvPr/>
        </p:nvCxnSpPr>
        <p:spPr>
          <a:xfrm flipV="1">
            <a:off x="3417116" y="873760"/>
            <a:ext cx="1388564" cy="95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43325" y="0"/>
            <a:ext cx="817245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6660850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="" xmlns:a16="http://schemas.microsoft.com/office/drawing/2014/main" id="{D2090EAF-C2D9-4B94-A9F2-9B8DF6159509}"/>
              </a:ext>
            </a:extLst>
          </p:cNvPr>
          <p:cNvSpPr txBox="1"/>
          <p:nvPr/>
        </p:nvSpPr>
        <p:spPr>
          <a:xfrm>
            <a:off x="513184" y="653142"/>
            <a:ext cx="35824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Servaxo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="" xmlns:a16="http://schemas.microsoft.com/office/drawing/2014/main" id="{0ADF11C3-3AA2-4A87-8857-D6426CE573B1}"/>
              </a:ext>
            </a:extLst>
          </p:cNvPr>
          <p:cNvCxnSpPr/>
          <p:nvPr/>
        </p:nvCxnSpPr>
        <p:spPr>
          <a:xfrm>
            <a:off x="0" y="1933575"/>
            <a:ext cx="9648825" cy="1"/>
          </a:xfrm>
          <a:prstGeom prst="line">
            <a:avLst/>
          </a:prstGeom>
          <a:ln w="15875">
            <a:gradFill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圆角 3">
            <a:extLst>
              <a:ext uri="{FF2B5EF4-FFF2-40B4-BE49-F238E27FC236}">
                <a16:creationId xmlns="" xmlns:a16="http://schemas.microsoft.com/office/drawing/2014/main" id="{E7223FB7-0B19-4B57-A52B-8C3459C55EC3}"/>
              </a:ext>
            </a:extLst>
          </p:cNvPr>
          <p:cNvSpPr/>
          <p:nvPr/>
        </p:nvSpPr>
        <p:spPr>
          <a:xfrm>
            <a:off x="419260" y="2193790"/>
            <a:ext cx="6400640" cy="5673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“An all in one vehicle zone”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7">
            <a:extLst>
              <a:ext uri="{FF2B5EF4-FFF2-40B4-BE49-F238E27FC236}">
                <a16:creationId xmlns="" xmlns:a16="http://schemas.microsoft.com/office/drawing/2014/main" id="{B2C54A5D-0D5B-459D-9C49-66C1D3A54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21" y="842110"/>
            <a:ext cx="5385829" cy="94108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3486459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458A96C5-0E53-492F-9B2C-DFC1A1ADC555}"/>
              </a:ext>
            </a:extLst>
          </p:cNvPr>
          <p:cNvSpPr txBox="1"/>
          <p:nvPr/>
        </p:nvSpPr>
        <p:spPr>
          <a:xfrm>
            <a:off x="4636770" y="178395"/>
            <a:ext cx="131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0F88037E-9594-4D0F-A359-FB2D69B2235B}"/>
              </a:ext>
            </a:extLst>
          </p:cNvPr>
          <p:cNvCxnSpPr/>
          <p:nvPr/>
        </p:nvCxnSpPr>
        <p:spPr>
          <a:xfrm>
            <a:off x="4658360" y="851172"/>
            <a:ext cx="1325880" cy="22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3">
            <a:extLst>
              <a:ext uri="{FF2B5EF4-FFF2-40B4-BE49-F238E27FC236}">
                <a16:creationId xmlns="" xmlns:a16="http://schemas.microsoft.com/office/drawing/2014/main" id="{9B4969C0-4AC1-4384-AAC9-4398B5EDAE60}"/>
              </a:ext>
            </a:extLst>
          </p:cNvPr>
          <p:cNvSpPr/>
          <p:nvPr/>
        </p:nvSpPr>
        <p:spPr>
          <a:xfrm>
            <a:off x="3037840" y="1076960"/>
            <a:ext cx="8930640" cy="5354320"/>
          </a:xfrm>
          <a:prstGeom prst="rect">
            <a:avLst/>
          </a:prstGeom>
          <a:noFill/>
          <a:ln w="28575">
            <a:solidFill>
              <a:schemeClr val="tx1">
                <a:alpha val="5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D940FE94-07E6-4C35-949E-24FA2605F6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36" y="335252"/>
            <a:ext cx="3815080" cy="23844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229101" y="1066800"/>
            <a:ext cx="7124700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85694925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6">
            <a:extLst>
              <a:ext uri="{FF2B5EF4-FFF2-40B4-BE49-F238E27FC236}">
                <a16:creationId xmlns="" xmlns:a16="http://schemas.microsoft.com/office/drawing/2014/main" id="{607C3204-E8FC-4F52-8C20-64A649B2BA8A}"/>
              </a:ext>
            </a:extLst>
          </p:cNvPr>
          <p:cNvSpPr/>
          <p:nvPr/>
        </p:nvSpPr>
        <p:spPr>
          <a:xfrm>
            <a:off x="0" y="0"/>
            <a:ext cx="4184650" cy="6858000"/>
          </a:xfrm>
          <a:prstGeom prst="parallelogram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9AE17DA6-7F9D-4DE8-8F23-ADAE80FBDD43}"/>
              </a:ext>
            </a:extLst>
          </p:cNvPr>
          <p:cNvSpPr txBox="1"/>
          <p:nvPr/>
        </p:nvSpPr>
        <p:spPr>
          <a:xfrm>
            <a:off x="983338" y="213975"/>
            <a:ext cx="1769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Visitor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4E87F2B2-BC25-418B-A0F0-2EB73E06AC9A}"/>
              </a:ext>
            </a:extLst>
          </p:cNvPr>
          <p:cNvCxnSpPr/>
          <p:nvPr/>
        </p:nvCxnSpPr>
        <p:spPr>
          <a:xfrm>
            <a:off x="878054" y="820565"/>
            <a:ext cx="1914525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E6CC06D-2382-417D-90F4-91FFFD23345B}"/>
              </a:ext>
            </a:extLst>
          </p:cNvPr>
          <p:cNvSpPr txBox="1"/>
          <p:nvPr/>
        </p:nvSpPr>
        <p:spPr>
          <a:xfrm>
            <a:off x="3048778" y="2805795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pic>
        <p:nvPicPr>
          <p:cNvPr id="10" name="Picture 9"/>
          <p:cNvPicPr/>
          <p:nvPr/>
        </p:nvPicPr>
        <p:blipFill>
          <a:blip r:embed="rId3"/>
          <a:srcRect l="-670" t="9133" r="11803" b="23220"/>
          <a:stretch>
            <a:fillRect/>
          </a:stretch>
        </p:blipFill>
        <p:spPr bwMode="auto">
          <a:xfrm>
            <a:off x="3552824" y="733425"/>
            <a:ext cx="8334375" cy="584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169255861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CB6690DC-B032-42E5-AE4F-69F91BED0E6C}"/>
              </a:ext>
            </a:extLst>
          </p:cNvPr>
          <p:cNvGrpSpPr/>
          <p:nvPr/>
        </p:nvGrpSpPr>
        <p:grpSpPr>
          <a:xfrm>
            <a:off x="4655840" y="1676012"/>
            <a:ext cx="2880320" cy="636004"/>
            <a:chOff x="3131840" y="987574"/>
            <a:chExt cx="2880320" cy="648072"/>
          </a:xfrm>
        </p:grpSpPr>
        <p:sp>
          <p:nvSpPr>
            <p:cNvPr id="3" name="圆角矩形 2">
              <a:extLst>
                <a:ext uri="{FF2B5EF4-FFF2-40B4-BE49-F238E27FC236}">
                  <a16:creationId xmlns="" xmlns:a16="http://schemas.microsoft.com/office/drawing/2014/main" id="{98DFDC81-4D15-4423-BCEB-22DDA23FD433}"/>
                </a:ext>
              </a:extLst>
            </p:cNvPr>
            <p:cNvSpPr/>
            <p:nvPr/>
          </p:nvSpPr>
          <p:spPr>
            <a:xfrm>
              <a:off x="3131840" y="987574"/>
              <a:ext cx="2880320" cy="64807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schemeClr val="bg1"/>
                </a:solidFill>
              </a:endParaRPr>
            </a:p>
          </p:txBody>
        </p:sp>
        <p:sp>
          <p:nvSpPr>
            <p:cNvPr id="4" name="TextBox 5">
              <a:extLst>
                <a:ext uri="{FF2B5EF4-FFF2-40B4-BE49-F238E27FC236}">
                  <a16:creationId xmlns="" xmlns:a16="http://schemas.microsoft.com/office/drawing/2014/main" id="{04F8092C-8CD4-4C24-9BB1-3F25C031E307}"/>
                </a:ext>
              </a:extLst>
            </p:cNvPr>
            <p:cNvSpPr txBox="1"/>
            <p:nvPr/>
          </p:nvSpPr>
          <p:spPr>
            <a:xfrm>
              <a:off x="3876339" y="1080778"/>
              <a:ext cx="1323247" cy="5123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6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: 5</a:t>
              </a:r>
              <a:endParaRPr lang="zh-CN" altLang="en-US" sz="26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4A2F3532-6FA8-4AC5-A42C-FF08A8B99E2C}"/>
              </a:ext>
            </a:extLst>
          </p:cNvPr>
          <p:cNvCxnSpPr/>
          <p:nvPr/>
        </p:nvCxnSpPr>
        <p:spPr>
          <a:xfrm flipH="1">
            <a:off x="3151518" y="286894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22CE2AEA-FF4F-455F-AA72-FDE27E170CBA}"/>
              </a:ext>
            </a:extLst>
          </p:cNvPr>
          <p:cNvCxnSpPr/>
          <p:nvPr/>
        </p:nvCxnSpPr>
        <p:spPr>
          <a:xfrm flipH="1">
            <a:off x="3151518" y="421309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2">
            <a:extLst>
              <a:ext uri="{FF2B5EF4-FFF2-40B4-BE49-F238E27FC236}">
                <a16:creationId xmlns="" xmlns:a16="http://schemas.microsoft.com/office/drawing/2014/main" id="{9CD5C358-3B9C-49E8-9651-F0BD674CEEE4}"/>
              </a:ext>
            </a:extLst>
          </p:cNvPr>
          <p:cNvSpPr txBox="1"/>
          <p:nvPr/>
        </p:nvSpPr>
        <p:spPr>
          <a:xfrm>
            <a:off x="3680194" y="3156975"/>
            <a:ext cx="44681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buClr>
                <a:schemeClr val="bg2"/>
              </a:buClr>
              <a:buSzPct val="115000"/>
            </a:pPr>
            <a:r>
              <a:rPr lang="en-IN" altLang="zh-CN" sz="42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Table Structure</a:t>
            </a: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2D0433F0-1AB9-47D3-89B6-C58EEBA30B6B}"/>
              </a:ext>
            </a:extLst>
          </p:cNvPr>
          <p:cNvSpPr/>
          <p:nvPr/>
        </p:nvSpPr>
        <p:spPr>
          <a:xfrm>
            <a:off x="3407701" y="4405114"/>
            <a:ext cx="5545336" cy="318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tables for storing data.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77542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8837D37B-EC5A-478E-98A6-EA085901B5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39601693"/>
              </p:ext>
            </p:extLst>
          </p:nvPr>
        </p:nvGraphicFramePr>
        <p:xfrm>
          <a:off x="296284" y="615250"/>
          <a:ext cx="11714740" cy="3295686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42948">
                  <a:extLst>
                    <a:ext uri="{9D8B030D-6E8A-4147-A177-3AD203B41FA5}">
                      <a16:colId xmlns="" xmlns:a16="http://schemas.microsoft.com/office/drawing/2014/main" val="2368662962"/>
                    </a:ext>
                  </a:extLst>
                </a:gridCol>
                <a:gridCol w="2028018">
                  <a:extLst>
                    <a:ext uri="{9D8B030D-6E8A-4147-A177-3AD203B41FA5}">
                      <a16:colId xmlns="" xmlns:a16="http://schemas.microsoft.com/office/drawing/2014/main" val="2604456841"/>
                    </a:ext>
                  </a:extLst>
                </a:gridCol>
                <a:gridCol w="1438275"/>
                <a:gridCol w="3057525">
                  <a:extLst>
                    <a:ext uri="{9D8B030D-6E8A-4147-A177-3AD203B41FA5}">
                      <a16:colId xmlns="" xmlns:a16="http://schemas.microsoft.com/office/drawing/2014/main" val="2350613306"/>
                    </a:ext>
                  </a:extLst>
                </a:gridCol>
                <a:gridCol w="2847974"/>
              </a:tblGrid>
              <a:tr h="1937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450470850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 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07759877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72753912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 number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05576571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 ID of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946801125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password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Password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334216748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otp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OTP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sent to user contact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596220057"/>
                  </a:ext>
                </a:extLst>
              </a:tr>
              <a:tr h="2420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isverify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Verified by admin or not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89120405"/>
                  </a:ext>
                </a:extLst>
              </a:tr>
              <a:tr h="3624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register_datetime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42544019"/>
                  </a:ext>
                </a:extLst>
              </a:tr>
              <a:tr h="3624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91052561"/>
                  </a:ext>
                </a:extLst>
              </a:tr>
              <a:tr h="36247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98056490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80EAC680-F1C9-451E-8B3C-E542FEBD38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087" y="66346"/>
            <a:ext cx="1184940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tbl_user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="" xmlns:a16="http://schemas.microsoft.com/office/drawing/2014/main" id="{81A7A7E7-6D7F-4609-B2C8-5B501C726F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683153935"/>
              </p:ext>
            </p:extLst>
          </p:nvPr>
        </p:nvGraphicFramePr>
        <p:xfrm>
          <a:off x="353606" y="4415723"/>
          <a:ext cx="11657420" cy="237560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31484">
                  <a:extLst>
                    <a:ext uri="{9D8B030D-6E8A-4147-A177-3AD203B41FA5}">
                      <a16:colId xmlns="" xmlns:a16="http://schemas.microsoft.com/office/drawing/2014/main" val="740849983"/>
                    </a:ext>
                  </a:extLst>
                </a:gridCol>
                <a:gridCol w="2331484"/>
                <a:gridCol w="1879526"/>
                <a:gridCol w="2783442">
                  <a:extLst>
                    <a:ext uri="{9D8B030D-6E8A-4147-A177-3AD203B41FA5}">
                      <a16:colId xmlns="" xmlns:a16="http://schemas.microsoft.com/office/drawing/2014/main" val="1069341278"/>
                    </a:ext>
                  </a:extLst>
                </a:gridCol>
                <a:gridCol w="2331484"/>
              </a:tblGrid>
              <a:tr h="302349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93110569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catagory_id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 ID</a:t>
                      </a:r>
                      <a:endParaRPr lang="en-US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476966098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catagory_name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37503931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category_img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 of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9657729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category_description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Description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for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991502656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39006797"/>
                  </a:ext>
                </a:extLst>
              </a:tr>
              <a:tr h="34554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351467438"/>
                  </a:ext>
                </a:extLst>
              </a:tr>
            </a:tbl>
          </a:graphicData>
        </a:graphic>
      </p:graphicFrame>
      <p:sp>
        <p:nvSpPr>
          <p:cNvPr id="7" name="Rectangle 5">
            <a:extLst>
              <a:ext uri="{FF2B5EF4-FFF2-40B4-BE49-F238E27FC236}">
                <a16:creationId xmlns="" xmlns:a16="http://schemas.microsoft.com/office/drawing/2014/main" id="{CAACF408-76AD-486E-B08C-D9EF4AD6C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639" y="3990646"/>
            <a:ext cx="1532984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categories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>
            <a:extLst>
              <a:ext uri="{FF2B5EF4-FFF2-40B4-BE49-F238E27FC236}">
                <a16:creationId xmlns="" xmlns:a16="http://schemas.microsoft.com/office/drawing/2014/main" id="{CEE5FFDC-A5B5-444E-9021-702F37F4FC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151893195"/>
              </p:ext>
            </p:extLst>
          </p:nvPr>
        </p:nvGraphicFramePr>
        <p:xfrm>
          <a:off x="0" y="784512"/>
          <a:ext cx="12068175" cy="2072988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95584">
                  <a:extLst>
                    <a:ext uri="{9D8B030D-6E8A-4147-A177-3AD203B41FA5}">
                      <a16:colId xmlns="" xmlns:a16="http://schemas.microsoft.com/office/drawing/2014/main" val="2123695395"/>
                    </a:ext>
                  </a:extLst>
                </a:gridCol>
                <a:gridCol w="2405076">
                  <a:extLst>
                    <a:ext uri="{9D8B030D-6E8A-4147-A177-3AD203B41FA5}">
                      <a16:colId xmlns="" xmlns:a16="http://schemas.microsoft.com/office/drawing/2014/main" val="3064016659"/>
                    </a:ext>
                  </a:extLst>
                </a:gridCol>
                <a:gridCol w="2162115"/>
                <a:gridCol w="3136025">
                  <a:extLst>
                    <a:ext uri="{9D8B030D-6E8A-4147-A177-3AD203B41FA5}">
                      <a16:colId xmlns="" xmlns:a16="http://schemas.microsoft.com/office/drawing/2014/main" val="4004288228"/>
                    </a:ext>
                  </a:extLst>
                </a:gridCol>
                <a:gridCol w="1969375"/>
              </a:tblGrid>
              <a:tr h="34549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824694566"/>
                  </a:ext>
                </a:extLst>
              </a:tr>
              <a:tr h="3454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state_id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int(11)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primary key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State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ID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73863317"/>
                  </a:ext>
                </a:extLst>
              </a:tr>
              <a:tr h="3454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state_name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varchar(30)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states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82052235"/>
                  </a:ext>
                </a:extLst>
              </a:tr>
              <a:tr h="3454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state_code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varchar(5)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Code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for each state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17693821"/>
                  </a:ext>
                </a:extLst>
              </a:tr>
              <a:tr h="3454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created_at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datetime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94188929"/>
                  </a:ext>
                </a:extLst>
              </a:tr>
              <a:tr h="34549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updated_at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datetime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837898171"/>
                  </a:ext>
                </a:extLst>
              </a:tr>
            </a:tbl>
          </a:graphicData>
        </a:graphic>
      </p:graphicFrame>
      <p:sp>
        <p:nvSpPr>
          <p:cNvPr id="17" name="Rectangle 2">
            <a:extLst>
              <a:ext uri="{FF2B5EF4-FFF2-40B4-BE49-F238E27FC236}">
                <a16:creationId xmlns="" xmlns:a16="http://schemas.microsoft.com/office/drawing/2014/main" id="{479EF683-8D88-40D7-8228-4DB5527A1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772" y="199497"/>
            <a:ext cx="975780" cy="11387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s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tates</a:t>
            </a:r>
            <a:endParaRPr kumimoji="0" lang="en-US" altLang="en-US" sz="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800" dirty="0">
              <a:latin typeface="Arial Black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800" dirty="0">
              <a:latin typeface="Arial Black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="" xmlns:a16="http://schemas.microsoft.com/office/drawing/2014/main" id="{EE7B8559-9188-4DAF-9E84-EC7ED2EA1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019294615"/>
              </p:ext>
            </p:extLst>
          </p:nvPr>
        </p:nvGraphicFramePr>
        <p:xfrm>
          <a:off x="0" y="4127788"/>
          <a:ext cx="12192000" cy="223491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438400">
                  <a:extLst>
                    <a:ext uri="{9D8B030D-6E8A-4147-A177-3AD203B41FA5}">
                      <a16:colId xmlns="" xmlns:a16="http://schemas.microsoft.com/office/drawing/2014/main" val="1130595121"/>
                    </a:ext>
                  </a:extLst>
                </a:gridCol>
                <a:gridCol w="2438400">
                  <a:extLst>
                    <a:ext uri="{9D8B030D-6E8A-4147-A177-3AD203B41FA5}">
                      <a16:colId xmlns="" xmlns:a16="http://schemas.microsoft.com/office/drawing/2014/main" val="1514263436"/>
                    </a:ext>
                  </a:extLst>
                </a:gridCol>
                <a:gridCol w="1943100"/>
                <a:gridCol w="2933700">
                  <a:extLst>
                    <a:ext uri="{9D8B030D-6E8A-4147-A177-3AD203B41FA5}">
                      <a16:colId xmlns="" xmlns:a16="http://schemas.microsoft.com/office/drawing/2014/main" val="2356690250"/>
                    </a:ext>
                  </a:extLst>
                </a:gridCol>
                <a:gridCol w="2438400"/>
              </a:tblGrid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575061262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912856552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cities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29543323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Code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for each city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19224571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state_id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State</a:t>
                      </a:r>
                      <a:r>
                        <a:rPr lang="en-IN" sz="18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ID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68255602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Not null, Current Timestamp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60863395"/>
                  </a:ext>
                </a:extLst>
              </a:tr>
              <a:tr h="31927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Timestamp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34499157"/>
                  </a:ext>
                </a:extLst>
              </a:tr>
            </a:tbl>
          </a:graphicData>
        </a:graphic>
      </p:graphicFrame>
      <p:sp>
        <p:nvSpPr>
          <p:cNvPr id="26" name="Rectangle 3">
            <a:extLst>
              <a:ext uri="{FF2B5EF4-FFF2-40B4-BE49-F238E27FC236}">
                <a16:creationId xmlns="" xmlns:a16="http://schemas.microsoft.com/office/drawing/2014/main" id="{AB81875B-0154-417A-A6D8-29D6A9377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25" y="3485622"/>
            <a:ext cx="889987" cy="15542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cities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latin typeface="Arial Black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Black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28525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5">
            <a:extLst>
              <a:ext uri="{FF2B5EF4-FFF2-40B4-BE49-F238E27FC236}">
                <a16:creationId xmlns="" xmlns:a16="http://schemas.microsoft.com/office/drawing/2014/main" id="{CAACF408-76AD-486E-B08C-D9EF4AD6C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2614" y="3177732"/>
            <a:ext cx="184731" cy="1000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048E15DC-E268-4A8B-8397-73BBBC3F88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334347282"/>
              </p:ext>
            </p:extLst>
          </p:nvPr>
        </p:nvGraphicFramePr>
        <p:xfrm>
          <a:off x="0" y="729097"/>
          <a:ext cx="11982140" cy="2280803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96428">
                  <a:extLst>
                    <a:ext uri="{9D8B030D-6E8A-4147-A177-3AD203B41FA5}">
                      <a16:colId xmlns="" xmlns:a16="http://schemas.microsoft.com/office/drawing/2014/main" val="4218763988"/>
                    </a:ext>
                  </a:extLst>
                </a:gridCol>
                <a:gridCol w="1994286">
                  <a:extLst>
                    <a:ext uri="{9D8B030D-6E8A-4147-A177-3AD203B41FA5}">
                      <a16:colId xmlns="" xmlns:a16="http://schemas.microsoft.com/office/drawing/2014/main" val="255596494"/>
                    </a:ext>
                  </a:extLst>
                </a:gridCol>
                <a:gridCol w="1581150"/>
                <a:gridCol w="2895600">
                  <a:extLst>
                    <a:ext uri="{9D8B030D-6E8A-4147-A177-3AD203B41FA5}">
                      <a16:colId xmlns="" xmlns:a16="http://schemas.microsoft.com/office/drawing/2014/main" val="129758472"/>
                    </a:ext>
                  </a:extLst>
                </a:gridCol>
                <a:gridCol w="3114676"/>
              </a:tblGrid>
              <a:tr h="28179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991257877"/>
                  </a:ext>
                </a:extLst>
              </a:tr>
              <a:tr h="3220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122351004"/>
                  </a:ext>
                </a:extLst>
              </a:tr>
              <a:tr h="3220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000669708"/>
                  </a:ext>
                </a:extLst>
              </a:tr>
              <a:tr h="3220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company_logo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varchar(100)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Logo of the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299320626"/>
                  </a:ext>
                </a:extLst>
              </a:tr>
              <a:tr h="3220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company_type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Type of the company(Car/Bike)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83556063"/>
                  </a:ext>
                </a:extLst>
              </a:tr>
              <a:tr h="3220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19826867"/>
                  </a:ext>
                </a:extLst>
              </a:tr>
              <a:tr h="38873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dirty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69237904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1A8794C3-14A6-4FFF-A491-64263BCF7B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85" y="209779"/>
            <a:ext cx="155683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companies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="" xmlns:a16="http://schemas.microsoft.com/office/drawing/2014/main" id="{AB9AB32E-C11A-4127-A12F-8E06B40DD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545926732"/>
              </p:ext>
            </p:extLst>
          </p:nvPr>
        </p:nvGraphicFramePr>
        <p:xfrm>
          <a:off x="50309" y="4149493"/>
          <a:ext cx="11960715" cy="2422756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92143">
                  <a:extLst>
                    <a:ext uri="{9D8B030D-6E8A-4147-A177-3AD203B41FA5}">
                      <a16:colId xmlns="" xmlns:a16="http://schemas.microsoft.com/office/drawing/2014/main" val="21572726"/>
                    </a:ext>
                  </a:extLst>
                </a:gridCol>
                <a:gridCol w="2034298">
                  <a:extLst>
                    <a:ext uri="{9D8B030D-6E8A-4147-A177-3AD203B41FA5}">
                      <a16:colId xmlns="" xmlns:a16="http://schemas.microsoft.com/office/drawing/2014/main" val="2936700794"/>
                    </a:ext>
                  </a:extLst>
                </a:gridCol>
                <a:gridCol w="1495425"/>
                <a:gridCol w="2895600">
                  <a:extLst>
                    <a:ext uri="{9D8B030D-6E8A-4147-A177-3AD203B41FA5}">
                      <a16:colId xmlns="" xmlns:a16="http://schemas.microsoft.com/office/drawing/2014/main" val="2201995158"/>
                    </a:ext>
                  </a:extLst>
                </a:gridCol>
                <a:gridCol w="3143249"/>
              </a:tblGrid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  <a:latin typeface="Arial Black" pitchFamily="34" charset="0"/>
                        </a:rPr>
                        <a:t>field_name</a:t>
                      </a:r>
                      <a:endParaRPr lang="en-IN" sz="1600" dirty="0">
                        <a:effectLst/>
                        <a:latin typeface="Arial Black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  <a:latin typeface="Arial Black" pitchFamily="34" charset="0"/>
                        </a:rPr>
                        <a:t>datatype</a:t>
                      </a:r>
                      <a:endParaRPr lang="en-IN" sz="1600" dirty="0">
                        <a:effectLst/>
                        <a:latin typeface="Arial Black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 smtClean="0">
                          <a:effectLst/>
                          <a:latin typeface="Arial Black" pitchFamily="34" charset="0"/>
                          <a:ea typeface="Calibri" panose="020F0502020204030204" pitchFamily="34" charset="0"/>
                          <a:cs typeface="Shruti" panose="020B0502040204020203" pitchFamily="34" charset="0"/>
                        </a:rPr>
                        <a:t>relation</a:t>
                      </a:r>
                      <a:endParaRPr lang="en-IN" sz="1600" dirty="0">
                        <a:effectLst/>
                        <a:latin typeface="Arial Black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  <a:latin typeface="Arial Black" pitchFamily="34" charset="0"/>
                        </a:rPr>
                        <a:t>constraint</a:t>
                      </a:r>
                      <a:endParaRPr lang="en-IN" sz="1600" dirty="0">
                        <a:effectLst/>
                        <a:latin typeface="Arial Black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 smtClean="0">
                          <a:effectLst/>
                          <a:latin typeface="Arial Black" pitchFamily="34" charset="0"/>
                          <a:ea typeface="Calibri" panose="020F0502020204030204" pitchFamily="34" charset="0"/>
                          <a:cs typeface="Shruti" panose="020B0502040204020203" pitchFamily="34" charset="0"/>
                        </a:rPr>
                        <a:t>description</a:t>
                      </a:r>
                      <a:endParaRPr lang="en-IN" sz="1600" dirty="0">
                        <a:effectLst/>
                        <a:latin typeface="Arial Black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483455703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model_id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>
                          <a:effectLst/>
                        </a:rPr>
                        <a:t>int(11)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primary key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7148663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model_name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varchar(30)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 model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66842906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company_id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int(11)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foreign key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 of the model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4436103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model_img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varchar(50)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 of the model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531618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created_at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datetime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04665647"/>
                  </a:ext>
                </a:extLst>
              </a:tr>
              <a:tr h="34610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updated_at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datetime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dirty="0">
                          <a:effectLst/>
                        </a:rPr>
                        <a:t> 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Shruti" panose="020B0502040204020203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62351625"/>
                  </a:ext>
                </a:extLst>
              </a:tr>
            </a:tbl>
          </a:graphicData>
        </a:graphic>
      </p:graphicFrame>
      <p:sp>
        <p:nvSpPr>
          <p:cNvPr id="10" name="Rectangle 2">
            <a:extLst>
              <a:ext uri="{FF2B5EF4-FFF2-40B4-BE49-F238E27FC236}">
                <a16:creationId xmlns="" xmlns:a16="http://schemas.microsoft.com/office/drawing/2014/main" id="{7CAA353A-5CBA-4B32-AF5F-A34597519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075" y="3629254"/>
            <a:ext cx="211661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model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649189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39722804-B3CB-4378-BC18-672DA9461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716310425"/>
              </p:ext>
            </p:extLst>
          </p:nvPr>
        </p:nvGraphicFramePr>
        <p:xfrm>
          <a:off x="3077" y="605982"/>
          <a:ext cx="12188925" cy="6128192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437785">
                  <a:extLst>
                    <a:ext uri="{9D8B030D-6E8A-4147-A177-3AD203B41FA5}">
                      <a16:colId xmlns="" xmlns:a16="http://schemas.microsoft.com/office/drawing/2014/main" val="333127188"/>
                    </a:ext>
                  </a:extLst>
                </a:gridCol>
                <a:gridCol w="2437785">
                  <a:extLst>
                    <a:ext uri="{9D8B030D-6E8A-4147-A177-3AD203B41FA5}">
                      <a16:colId xmlns="" xmlns:a16="http://schemas.microsoft.com/office/drawing/2014/main" val="1916634763"/>
                    </a:ext>
                  </a:extLst>
                </a:gridCol>
                <a:gridCol w="1503103"/>
                <a:gridCol w="2819400">
                  <a:extLst>
                    <a:ext uri="{9D8B030D-6E8A-4147-A177-3AD203B41FA5}">
                      <a16:colId xmlns="" xmlns:a16="http://schemas.microsoft.com/office/drawing/2014/main" val="2386213264"/>
                    </a:ext>
                  </a:extLst>
                </a:gridCol>
                <a:gridCol w="2990852"/>
              </a:tblGrid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US" sz="1400" b="1" i="0" kern="1200" dirty="0" smtClean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42529895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970402327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having that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03207162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947148928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 of that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50162570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part_description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Description of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47306721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Images of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8994063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Images of the part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75757505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Images of the part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01142834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part_manual_pdf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Manual of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90964747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video_url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Video URL to install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the part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71815766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Category of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7311283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 the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461135414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addeddatetime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adding the part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72650441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886269380"/>
                  </a:ext>
                </a:extLst>
              </a:tr>
              <a:tr h="3830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62441732"/>
                  </a:ext>
                </a:extLst>
              </a:tr>
            </a:tbl>
          </a:graphicData>
        </a:graphic>
      </p:graphicFrame>
      <p:sp>
        <p:nvSpPr>
          <p:cNvPr id="3" name="Rectangle 3">
            <a:extLst>
              <a:ext uri="{FF2B5EF4-FFF2-40B4-BE49-F238E27FC236}">
                <a16:creationId xmlns="" xmlns:a16="http://schemas.microsoft.com/office/drawing/2014/main" id="{B3B6B5C3-ACBF-4A00-951B-309FFEC53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90896"/>
            <a:ext cx="850169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parts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="" xmlns:a16="http://schemas.microsoft.com/office/drawing/2014/main" id="{D6F8097A-E80D-4832-BB62-E4B2DF3616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840261145"/>
              </p:ext>
            </p:extLst>
          </p:nvPr>
        </p:nvGraphicFramePr>
        <p:xfrm>
          <a:off x="129497" y="810824"/>
          <a:ext cx="11900575" cy="5332808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80115">
                  <a:extLst>
                    <a:ext uri="{9D8B030D-6E8A-4147-A177-3AD203B41FA5}">
                      <a16:colId xmlns="" xmlns:a16="http://schemas.microsoft.com/office/drawing/2014/main" val="2684516260"/>
                    </a:ext>
                  </a:extLst>
                </a:gridCol>
                <a:gridCol w="1757588">
                  <a:extLst>
                    <a:ext uri="{9D8B030D-6E8A-4147-A177-3AD203B41FA5}">
                      <a16:colId xmlns="" xmlns:a16="http://schemas.microsoft.com/office/drawing/2014/main" val="2636883645"/>
                    </a:ext>
                  </a:extLst>
                </a:gridCol>
                <a:gridCol w="1581150"/>
                <a:gridCol w="3028950">
                  <a:extLst>
                    <a:ext uri="{9D8B030D-6E8A-4147-A177-3AD203B41FA5}">
                      <a16:colId xmlns="" xmlns:a16="http://schemas.microsoft.com/office/drawing/2014/main" val="4221706717"/>
                    </a:ext>
                  </a:extLst>
                </a:gridCol>
                <a:gridCol w="3152772"/>
              </a:tblGrid>
              <a:tr h="31316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US" sz="1400" b="1" i="0" kern="1200" dirty="0" smtClean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775465438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order_id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Order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95503513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 ID who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ordered product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424103350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total_payment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Total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amount payable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46026295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ispay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Paid or not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75167503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paymode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Payment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mode(</a:t>
                      </a:r>
                      <a:r>
                        <a:rPr lang="en-IN" sz="1600" b="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COD,Net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6187794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delivery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655016244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delivery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10048970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delivery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670759256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 of area of delivery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51651180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 of delivery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03996718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Status(Pending/Processed/Done)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310667746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order_datetime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order given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278233251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12162236"/>
                  </a:ext>
                </a:extLst>
              </a:tr>
              <a:tr h="35854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22373799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="" xmlns:a16="http://schemas.microsoft.com/office/drawing/2014/main" id="{B0C02972-91F7-4815-B1EC-E92467547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178" y="123825"/>
            <a:ext cx="2820142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tbl_order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32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32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765304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F73131DB-D891-473F-A00A-F304490B90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747743222"/>
              </p:ext>
            </p:extLst>
          </p:nvPr>
        </p:nvGraphicFramePr>
        <p:xfrm>
          <a:off x="244149" y="659179"/>
          <a:ext cx="11747825" cy="2226895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49565">
                  <a:extLst>
                    <a:ext uri="{9D8B030D-6E8A-4147-A177-3AD203B41FA5}">
                      <a16:colId xmlns="" xmlns:a16="http://schemas.microsoft.com/office/drawing/2014/main" val="4122686975"/>
                    </a:ext>
                  </a:extLst>
                </a:gridCol>
                <a:gridCol w="2025911">
                  <a:extLst>
                    <a:ext uri="{9D8B030D-6E8A-4147-A177-3AD203B41FA5}">
                      <a16:colId xmlns="" xmlns:a16="http://schemas.microsoft.com/office/drawing/2014/main" val="3445272177"/>
                    </a:ext>
                  </a:extLst>
                </a:gridCol>
                <a:gridCol w="1771650"/>
                <a:gridCol w="3251134">
                  <a:extLst>
                    <a:ext uri="{9D8B030D-6E8A-4147-A177-3AD203B41FA5}">
                      <a16:colId xmlns="" xmlns:a16="http://schemas.microsoft.com/office/drawing/2014/main" val="291571902"/>
                    </a:ext>
                  </a:extLst>
                </a:gridCol>
                <a:gridCol w="2349565"/>
              </a:tblGrid>
              <a:tr h="28342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extLst>
                  <a:ext uri="{0D108BD9-81ED-4DB2-BD59-A6C34878D82A}">
                    <a16:rowId xmlns="" xmlns:a16="http://schemas.microsoft.com/office/drawing/2014/main" val="303909076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detail_id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Detail 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extLst>
                  <a:ext uri="{0D108BD9-81ED-4DB2-BD59-A6C34878D82A}">
                    <a16:rowId xmlns="" xmlns:a16="http://schemas.microsoft.com/office/drawing/2014/main" val="3679085742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part_id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Part ID of part table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extLst>
                  <a:ext uri="{0D108BD9-81ED-4DB2-BD59-A6C34878D82A}">
                    <a16:rowId xmlns="" xmlns:a16="http://schemas.microsoft.com/office/drawing/2014/main" val="932238202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qty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Quantity of order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extLst>
                  <a:ext uri="{0D108BD9-81ED-4DB2-BD59-A6C34878D82A}">
                    <a16:rowId xmlns="" xmlns:a16="http://schemas.microsoft.com/office/drawing/2014/main" val="2388967598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decimal(18,2)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per order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extLst>
                  <a:ext uri="{0D108BD9-81ED-4DB2-BD59-A6C34878D82A}">
                    <a16:rowId xmlns="" xmlns:a16="http://schemas.microsoft.com/office/drawing/2014/main" val="754364151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400973808"/>
                  </a:ext>
                </a:extLst>
              </a:tr>
              <a:tr h="323912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2345" marR="62345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8757907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F9375075-9A9C-4C93-A6CC-0F4795F574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157" y="124301"/>
            <a:ext cx="2139688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tbl_order_detail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1C601052-4B34-4964-B44F-558D9C8B82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923162904"/>
              </p:ext>
            </p:extLst>
          </p:nvPr>
        </p:nvGraphicFramePr>
        <p:xfrm>
          <a:off x="283067" y="3800475"/>
          <a:ext cx="11699385" cy="2933702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39877">
                  <a:extLst>
                    <a:ext uri="{9D8B030D-6E8A-4147-A177-3AD203B41FA5}">
                      <a16:colId xmlns="" xmlns:a16="http://schemas.microsoft.com/office/drawing/2014/main" val="2370735366"/>
                    </a:ext>
                  </a:extLst>
                </a:gridCol>
                <a:gridCol w="1739506">
                  <a:extLst>
                    <a:ext uri="{9D8B030D-6E8A-4147-A177-3AD203B41FA5}">
                      <a16:colId xmlns="" xmlns:a16="http://schemas.microsoft.com/office/drawing/2014/main" val="1695585897"/>
                    </a:ext>
                  </a:extLst>
                </a:gridCol>
                <a:gridCol w="1552575"/>
                <a:gridCol w="3257550">
                  <a:extLst>
                    <a:ext uri="{9D8B030D-6E8A-4147-A177-3AD203B41FA5}">
                      <a16:colId xmlns="" xmlns:a16="http://schemas.microsoft.com/office/drawing/2014/main" val="2310109921"/>
                    </a:ext>
                  </a:extLst>
                </a:gridCol>
                <a:gridCol w="2809877"/>
              </a:tblGrid>
              <a:tr h="28923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83977371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78540141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77675636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service_description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Description of the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79221349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service_price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decimal(18,2)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 for the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831972076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 the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75277992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Type of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vehicle(Car/Bike)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07705627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18262508"/>
                  </a:ext>
                </a:extLst>
              </a:tr>
              <a:tr h="3305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51315450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="" xmlns:a16="http://schemas.microsoft.com/office/drawing/2014/main" id="{CF0192E9-20B9-4DF3-8F03-5C647B16A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352" y="3237334"/>
            <a:ext cx="1804923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tbl_services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="" xmlns:a16="http://schemas.microsoft.com/office/drawing/2014/main" id="{7B79BE59-90CC-40A7-A0FF-A42EA322E9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136619431"/>
              </p:ext>
            </p:extLst>
          </p:nvPr>
        </p:nvGraphicFramePr>
        <p:xfrm>
          <a:off x="70988" y="785261"/>
          <a:ext cx="12073390" cy="5644279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57862">
                  <a:extLst>
                    <a:ext uri="{9D8B030D-6E8A-4147-A177-3AD203B41FA5}">
                      <a16:colId xmlns="" xmlns:a16="http://schemas.microsoft.com/office/drawing/2014/main" val="49936174"/>
                    </a:ext>
                  </a:extLst>
                </a:gridCol>
                <a:gridCol w="1666875">
                  <a:extLst>
                    <a:ext uri="{9D8B030D-6E8A-4147-A177-3AD203B41FA5}">
                      <a16:colId xmlns="" xmlns:a16="http://schemas.microsoft.com/office/drawing/2014/main" val="1874149747"/>
                    </a:ext>
                  </a:extLst>
                </a:gridCol>
                <a:gridCol w="1371600"/>
                <a:gridCol w="2847975">
                  <a:extLst>
                    <a:ext uri="{9D8B030D-6E8A-4147-A177-3AD203B41FA5}">
                      <a16:colId xmlns="" xmlns:a16="http://schemas.microsoft.com/office/drawing/2014/main" val="2274227814"/>
                    </a:ext>
                  </a:extLst>
                </a:gridCol>
                <a:gridCol w="4029078"/>
              </a:tblGrid>
              <a:tr h="30118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37172492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 Vehicle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03401968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nt(11</a:t>
                      </a: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ID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1753849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nt(11</a:t>
                      </a: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 ID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592344000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vehicale_no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 Number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83019014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varchar(100)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Issues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to be repaired of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53382519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total_payment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Total payment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user’s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036912422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pic_up_date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 of pick up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01278689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pickup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039231161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pickup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97649408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decimal(10,0)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Area code of pickup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488538081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pickup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47683290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 of service(Pending/Processed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/Done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76491507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order_datetime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service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order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448556843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 smtClean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54109473"/>
                  </a:ext>
                </a:extLst>
              </a:tr>
              <a:tr h="3415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r>
                        <a:rPr lang="en-IN" sz="1600" b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11864416"/>
                  </a:ext>
                </a:extLst>
              </a:tr>
            </a:tbl>
          </a:graphicData>
        </a:graphic>
      </p:graphicFrame>
      <p:sp>
        <p:nvSpPr>
          <p:cNvPr id="9" name="Rectangle 4">
            <a:extLst>
              <a:ext uri="{FF2B5EF4-FFF2-40B4-BE49-F238E27FC236}">
                <a16:creationId xmlns="" xmlns:a16="http://schemas.microsoft.com/office/drawing/2014/main" id="{CE84C63A-6871-463A-9CEF-5C9529508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095" y="231691"/>
            <a:ext cx="2584234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tbl_vehicle_service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5478820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A5AFB929-7267-479A-912C-206D250CB2C8}"/>
              </a:ext>
            </a:extLst>
          </p:cNvPr>
          <p:cNvSpPr txBox="1"/>
          <p:nvPr/>
        </p:nvSpPr>
        <p:spPr>
          <a:xfrm>
            <a:off x="843986" y="619125"/>
            <a:ext cx="1415772" cy="52101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en-IN" altLang="zh-CN" sz="8000" dirty="0">
                <a:latin typeface="Impact" panose="020B0806030902050204" pitchFamily="34" charset="0"/>
              </a:rPr>
              <a:t>INDEX</a:t>
            </a:r>
            <a:endParaRPr lang="zh-CN" altLang="en-US" sz="8000" dirty="0">
              <a:latin typeface="Impact" panose="020B0806030902050204" pitchFamily="34" charset="0"/>
            </a:endParaRPr>
          </a:p>
        </p:txBody>
      </p:sp>
      <p:cxnSp>
        <p:nvCxnSpPr>
          <p:cNvPr id="30" name="直接连接符 29">
            <a:extLst>
              <a:ext uri="{FF2B5EF4-FFF2-40B4-BE49-F238E27FC236}">
                <a16:creationId xmlns="" xmlns:a16="http://schemas.microsoft.com/office/drawing/2014/main" id="{D6A1A38A-35F0-411F-B8BA-DF75C70E2AC0}"/>
              </a:ext>
            </a:extLst>
          </p:cNvPr>
          <p:cNvCxnSpPr/>
          <p:nvPr/>
        </p:nvCxnSpPr>
        <p:spPr>
          <a:xfrm>
            <a:off x="4071071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>
            <a:extLst>
              <a:ext uri="{FF2B5EF4-FFF2-40B4-BE49-F238E27FC236}">
                <a16:creationId xmlns="" xmlns:a16="http://schemas.microsoft.com/office/drawing/2014/main" id="{DC7AB457-F150-46A1-A35E-0934A6E413BE}"/>
              </a:ext>
            </a:extLst>
          </p:cNvPr>
          <p:cNvSpPr/>
          <p:nvPr/>
        </p:nvSpPr>
        <p:spPr>
          <a:xfrm>
            <a:off x="3783039" y="548380"/>
            <a:ext cx="576064" cy="5760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="" xmlns:a16="http://schemas.microsoft.com/office/drawing/2014/main" id="{5548111E-384B-4473-9B0B-8924D3635D40}"/>
              </a:ext>
            </a:extLst>
          </p:cNvPr>
          <p:cNvSpPr/>
          <p:nvPr/>
        </p:nvSpPr>
        <p:spPr>
          <a:xfrm>
            <a:off x="3783039" y="1910459"/>
            <a:ext cx="576064" cy="5760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="" xmlns:a16="http://schemas.microsoft.com/office/drawing/2014/main" id="{7BF661BD-1A20-4FB8-BEAE-8AA53CAD6FA3}"/>
              </a:ext>
            </a:extLst>
          </p:cNvPr>
          <p:cNvSpPr/>
          <p:nvPr/>
        </p:nvSpPr>
        <p:spPr>
          <a:xfrm>
            <a:off x="3783039" y="3308398"/>
            <a:ext cx="576064" cy="5760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="" xmlns:a16="http://schemas.microsoft.com/office/drawing/2014/main" id="{34AD7A86-5BA0-48BA-AC9D-E279D8BF6116}"/>
              </a:ext>
            </a:extLst>
          </p:cNvPr>
          <p:cNvSpPr/>
          <p:nvPr/>
        </p:nvSpPr>
        <p:spPr>
          <a:xfrm>
            <a:off x="3783039" y="4580828"/>
            <a:ext cx="576064" cy="5760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143">
            <a:extLst>
              <a:ext uri="{FF2B5EF4-FFF2-40B4-BE49-F238E27FC236}">
                <a16:creationId xmlns="" xmlns:a16="http://schemas.microsoft.com/office/drawing/2014/main" id="{00A8FCF5-3FC0-4868-A97B-2384648E3E27}"/>
              </a:ext>
            </a:extLst>
          </p:cNvPr>
          <p:cNvSpPr txBox="1"/>
          <p:nvPr/>
        </p:nvSpPr>
        <p:spPr>
          <a:xfrm>
            <a:off x="5236872" y="392582"/>
            <a:ext cx="4744535" cy="1262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  <a:buClr>
                <a:schemeClr val="bg2"/>
              </a:buClr>
              <a:buSzPct val="115000"/>
            </a:pPr>
            <a:r>
              <a:rPr lang="en-IN" altLang="zh-CN" sz="213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Project Introduction</a:t>
            </a:r>
          </a:p>
          <a:p>
            <a:pPr lvl="1">
              <a:lnSpc>
                <a:spcPct val="150000"/>
              </a:lnSpc>
              <a:buClr>
                <a:schemeClr val="tx1">
                  <a:lumMod val="95000"/>
                </a:schemeClr>
              </a:buClr>
              <a:buSzPct val="115000"/>
              <a:buFont typeface="Arial" pitchFamily="34" charset="0"/>
              <a:buChar char="•"/>
            </a:pPr>
            <a:r>
              <a:rPr lang="en-IN" altLang="zh-CN" sz="14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Project Profile.	</a:t>
            </a:r>
          </a:p>
          <a:p>
            <a:pPr lvl="1">
              <a:lnSpc>
                <a:spcPct val="150000"/>
              </a:lnSpc>
              <a:buClr>
                <a:schemeClr val="tx1">
                  <a:lumMod val="95000"/>
                </a:schemeClr>
              </a:buClr>
              <a:buSzPct val="115000"/>
              <a:buFont typeface="Arial" pitchFamily="34" charset="0"/>
              <a:buChar char="•"/>
            </a:pPr>
            <a:r>
              <a:rPr lang="en-IN" altLang="zh-CN" sz="14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Project Introduction.</a:t>
            </a:r>
          </a:p>
        </p:txBody>
      </p:sp>
      <p:sp>
        <p:nvSpPr>
          <p:cNvPr id="36" name="TextBox 144">
            <a:extLst>
              <a:ext uri="{FF2B5EF4-FFF2-40B4-BE49-F238E27FC236}">
                <a16:creationId xmlns="" xmlns:a16="http://schemas.microsoft.com/office/drawing/2014/main" id="{B074525A-5EB0-4ECC-A238-8B037C5FB7A3}"/>
              </a:ext>
            </a:extLst>
          </p:cNvPr>
          <p:cNvSpPr txBox="1"/>
          <p:nvPr/>
        </p:nvSpPr>
        <p:spPr>
          <a:xfrm>
            <a:off x="5236872" y="1799486"/>
            <a:ext cx="4744535" cy="1292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bg2"/>
              </a:buClr>
              <a:buSzPct val="115000"/>
            </a:pPr>
            <a:r>
              <a:rPr lang="en-IN" altLang="zh-CN" sz="213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Environmental Description</a:t>
            </a:r>
          </a:p>
          <a:p>
            <a:pPr lvl="1">
              <a:lnSpc>
                <a:spcPct val="150000"/>
              </a:lnSpc>
              <a:buClr>
                <a:schemeClr val="tx1">
                  <a:lumMod val="95000"/>
                </a:schemeClr>
              </a:buClr>
              <a:buSzPct val="115000"/>
              <a:buFont typeface="Arial" pitchFamily="34" charset="0"/>
              <a:buChar char="•"/>
            </a:pPr>
            <a:r>
              <a:rPr lang="en-IN" altLang="zh-CN" sz="16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IN" altLang="zh-CN" sz="14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Hardware and Software requirements.</a:t>
            </a:r>
          </a:p>
          <a:p>
            <a:pPr lvl="1">
              <a:lnSpc>
                <a:spcPct val="150000"/>
              </a:lnSpc>
              <a:buClr>
                <a:schemeClr val="tx1">
                  <a:lumMod val="95000"/>
                </a:schemeClr>
              </a:buClr>
              <a:buSzPct val="115000"/>
              <a:buFont typeface="Arial" pitchFamily="34" charset="0"/>
              <a:buChar char="•"/>
            </a:pPr>
            <a:r>
              <a:rPr lang="en-IN" altLang="zh-CN" sz="1467" dirty="0">
                <a:latin typeface="微软雅黑" panose="020B0503020204020204" pitchFamily="34" charset="-122"/>
                <a:ea typeface="微软雅黑" panose="020B0503020204020204" pitchFamily="34" charset="-122"/>
              </a:rPr>
              <a:t> Tools and Technology.</a:t>
            </a:r>
          </a:p>
        </p:txBody>
      </p:sp>
      <p:sp>
        <p:nvSpPr>
          <p:cNvPr id="37" name="TextBox 145">
            <a:extLst>
              <a:ext uri="{FF2B5EF4-FFF2-40B4-BE49-F238E27FC236}">
                <a16:creationId xmlns="" xmlns:a16="http://schemas.microsoft.com/office/drawing/2014/main" id="{01385EB2-E636-4908-B653-79F1134238DD}"/>
              </a:ext>
            </a:extLst>
          </p:cNvPr>
          <p:cNvSpPr txBox="1"/>
          <p:nvPr/>
        </p:nvSpPr>
        <p:spPr>
          <a:xfrm>
            <a:off x="5236872" y="3380179"/>
            <a:ext cx="474453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Clr>
                <a:schemeClr val="bg2"/>
              </a:buClr>
              <a:buSzPct val="115000"/>
            </a:pPr>
            <a:r>
              <a:rPr lang="en-IN" altLang="zh-CN" sz="213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Scope</a:t>
            </a:r>
          </a:p>
        </p:txBody>
      </p:sp>
      <p:sp>
        <p:nvSpPr>
          <p:cNvPr id="38" name="TextBox 146">
            <a:extLst>
              <a:ext uri="{FF2B5EF4-FFF2-40B4-BE49-F238E27FC236}">
                <a16:creationId xmlns="" xmlns:a16="http://schemas.microsoft.com/office/drawing/2014/main" id="{1400AD97-65DF-4EAE-AF62-DA436DC1F12B}"/>
              </a:ext>
            </a:extLst>
          </p:cNvPr>
          <p:cNvSpPr txBox="1"/>
          <p:nvPr/>
        </p:nvSpPr>
        <p:spPr>
          <a:xfrm>
            <a:off x="5236872" y="4655880"/>
            <a:ext cx="474453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2"/>
              </a:buClr>
              <a:buSzPct val="115000"/>
            </a:pPr>
            <a:r>
              <a:rPr lang="en-IN" altLang="zh-CN" sz="213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UML Diagrams</a:t>
            </a:r>
          </a:p>
        </p:txBody>
      </p:sp>
      <p:sp>
        <p:nvSpPr>
          <p:cNvPr id="13" name="椭圆 33">
            <a:extLst>
              <a:ext uri="{FF2B5EF4-FFF2-40B4-BE49-F238E27FC236}">
                <a16:creationId xmlns="" xmlns:a16="http://schemas.microsoft.com/office/drawing/2014/main" id="{34AD7A86-5BA0-48BA-AC9D-E279D8BF6116}"/>
              </a:ext>
            </a:extLst>
          </p:cNvPr>
          <p:cNvSpPr/>
          <p:nvPr/>
        </p:nvSpPr>
        <p:spPr>
          <a:xfrm>
            <a:off x="3783034" y="5844888"/>
            <a:ext cx="576064" cy="5760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altLang="zh-CN" sz="3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46">
            <a:extLst>
              <a:ext uri="{FF2B5EF4-FFF2-40B4-BE49-F238E27FC236}">
                <a16:creationId xmlns="" xmlns:a16="http://schemas.microsoft.com/office/drawing/2014/main" id="{1400AD97-65DF-4EAE-AF62-DA436DC1F12B}"/>
              </a:ext>
            </a:extLst>
          </p:cNvPr>
          <p:cNvSpPr txBox="1"/>
          <p:nvPr/>
        </p:nvSpPr>
        <p:spPr>
          <a:xfrm>
            <a:off x="5227902" y="5910975"/>
            <a:ext cx="4744535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2"/>
              </a:buClr>
              <a:buSzPct val="115000"/>
            </a:pPr>
            <a:r>
              <a:rPr lang="en-IN" altLang="zh-CN" sz="2133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Table Structure</a:t>
            </a:r>
          </a:p>
        </p:txBody>
      </p:sp>
    </p:spTree>
    <p:extLst>
      <p:ext uri="{BB962C8B-B14F-4D97-AF65-F5344CB8AC3E}">
        <p14:creationId xmlns="" xmlns:p14="http://schemas.microsoft.com/office/powerpoint/2010/main" val="236777534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="" xmlns:a16="http://schemas.microsoft.com/office/drawing/2014/main" id="{E65ACFB0-51D3-45FF-B4E8-0785B7BC6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84414245"/>
              </p:ext>
            </p:extLst>
          </p:nvPr>
        </p:nvGraphicFramePr>
        <p:xfrm>
          <a:off x="9525" y="4375361"/>
          <a:ext cx="12068175" cy="2377863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413635">
                  <a:extLst>
                    <a:ext uri="{9D8B030D-6E8A-4147-A177-3AD203B41FA5}">
                      <a16:colId xmlns="" xmlns:a16="http://schemas.microsoft.com/office/drawing/2014/main" val="809020659"/>
                    </a:ext>
                  </a:extLst>
                </a:gridCol>
                <a:gridCol w="1491615">
                  <a:extLst>
                    <a:ext uri="{9D8B030D-6E8A-4147-A177-3AD203B41FA5}">
                      <a16:colId xmlns="" xmlns:a16="http://schemas.microsoft.com/office/drawing/2014/main" val="3325449800"/>
                    </a:ext>
                  </a:extLst>
                </a:gridCol>
                <a:gridCol w="1666875"/>
                <a:gridCol w="3048000">
                  <a:extLst>
                    <a:ext uri="{9D8B030D-6E8A-4147-A177-3AD203B41FA5}">
                      <a16:colId xmlns="" xmlns:a16="http://schemas.microsoft.com/office/drawing/2014/main" val="1476802180"/>
                    </a:ext>
                  </a:extLst>
                </a:gridCol>
                <a:gridCol w="3448050"/>
              </a:tblGrid>
              <a:tr h="31015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43965755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 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19255766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user_vehicle_id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49309884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 ID of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229824539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decimal(18,2)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Total amount of service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166076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70725593"/>
                  </a:ext>
                </a:extLst>
              </a:tr>
              <a:tr h="34461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35522303"/>
                  </a:ext>
                </a:extLst>
              </a:tr>
            </a:tbl>
          </a:graphicData>
        </a:graphic>
      </p:graphicFrame>
      <p:sp>
        <p:nvSpPr>
          <p:cNvPr id="9" name="Rectangle 2">
            <a:extLst>
              <a:ext uri="{FF2B5EF4-FFF2-40B4-BE49-F238E27FC236}">
                <a16:creationId xmlns="" xmlns:a16="http://schemas.microsoft.com/office/drawing/2014/main" id="{5BBE3312-72A4-4E3B-B2E2-B46533F5F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5" y="3790950"/>
            <a:ext cx="254486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tbl_services_detail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="" xmlns:a16="http://schemas.microsoft.com/office/drawing/2014/main" id="{E65ACFB0-51D3-45FF-B4E8-0785B7BC6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84414245"/>
              </p:ext>
            </p:extLst>
          </p:nvPr>
        </p:nvGraphicFramePr>
        <p:xfrm>
          <a:off x="76200" y="727289"/>
          <a:ext cx="11982450" cy="2208276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96490">
                  <a:extLst>
                    <a:ext uri="{9D8B030D-6E8A-4147-A177-3AD203B41FA5}">
                      <a16:colId xmlns="" xmlns:a16="http://schemas.microsoft.com/office/drawing/2014/main" val="809020659"/>
                    </a:ext>
                  </a:extLst>
                </a:gridCol>
                <a:gridCol w="1363140">
                  <a:extLst>
                    <a:ext uri="{9D8B030D-6E8A-4147-A177-3AD203B41FA5}">
                      <a16:colId xmlns="" xmlns:a16="http://schemas.microsoft.com/office/drawing/2014/main" val="3325449800"/>
                    </a:ext>
                  </a:extLst>
                </a:gridCol>
                <a:gridCol w="1547825"/>
                <a:gridCol w="2931193">
                  <a:extLst>
                    <a:ext uri="{9D8B030D-6E8A-4147-A177-3AD203B41FA5}">
                      <a16:colId xmlns="" xmlns:a16="http://schemas.microsoft.com/office/drawing/2014/main" val="1476802180"/>
                    </a:ext>
                  </a:extLst>
                </a:gridCol>
                <a:gridCol w="3743802"/>
              </a:tblGrid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43965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R_ID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19255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user_vehicle_id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493098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</a:t>
                      </a: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229824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rating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Rating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user(1 to 10)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2166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reviews_text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varchar(50)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Written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review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707255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is_display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Can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be displayed to other users or not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35522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review_date_time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review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CF0192E9-20B9-4DF3-8F03-5C647B16A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61" y="161925"/>
            <a:ext cx="1807265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tbl_log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489588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="" xmlns:a16="http://schemas.microsoft.com/office/drawing/2014/main" id="{5BBE3312-72A4-4E3B-B2E2-B46533F5F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713" y="266700"/>
            <a:ext cx="233685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tbl_rating_review</a:t>
            </a:r>
            <a:endParaRPr lang="en-US" altLang="en-US" b="1" dirty="0">
              <a:latin typeface="Arial Black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="" xmlns:a16="http://schemas.microsoft.com/office/drawing/2014/main" id="{1C601052-4B34-4964-B44F-558D9C8B82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923162904"/>
              </p:ext>
            </p:extLst>
          </p:nvPr>
        </p:nvGraphicFramePr>
        <p:xfrm>
          <a:off x="152399" y="856009"/>
          <a:ext cx="11896726" cy="16474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379345">
                  <a:extLst>
                    <a:ext uri="{9D8B030D-6E8A-4147-A177-3AD203B41FA5}">
                      <a16:colId xmlns="" xmlns:a16="http://schemas.microsoft.com/office/drawing/2014/main" val="2370735366"/>
                    </a:ext>
                  </a:extLst>
                </a:gridCol>
                <a:gridCol w="1830555">
                  <a:extLst>
                    <a:ext uri="{9D8B030D-6E8A-4147-A177-3AD203B41FA5}">
                      <a16:colId xmlns="" xmlns:a16="http://schemas.microsoft.com/office/drawing/2014/main" val="1695585897"/>
                    </a:ext>
                  </a:extLst>
                </a:gridCol>
                <a:gridCol w="1522330"/>
                <a:gridCol w="2969483">
                  <a:extLst>
                    <a:ext uri="{9D8B030D-6E8A-4147-A177-3AD203B41FA5}">
                      <a16:colId xmlns="" xmlns:a16="http://schemas.microsoft.com/office/drawing/2014/main" val="2310109921"/>
                    </a:ext>
                  </a:extLst>
                </a:gridCol>
                <a:gridCol w="3195013"/>
              </a:tblGrid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83977371"/>
                  </a:ext>
                </a:extLst>
              </a:tr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 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78540141"/>
                  </a:ext>
                </a:extLst>
              </a:tr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user_vehicle_id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77675636"/>
                  </a:ext>
                </a:extLst>
              </a:tr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Status(Pending/Processing/Done)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79221349"/>
                  </a:ext>
                </a:extLst>
              </a:tr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remark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Remarks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831972076"/>
                  </a:ext>
                </a:extLst>
              </a:tr>
              <a:tr h="2363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log_datetime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log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75277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3473056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B25A4EEE-5799-443D-AAAB-B88CE56C9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82246532"/>
              </p:ext>
            </p:extLst>
          </p:nvPr>
        </p:nvGraphicFramePr>
        <p:xfrm>
          <a:off x="142875" y="733425"/>
          <a:ext cx="11849100" cy="6101736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057400">
                  <a:extLst>
                    <a:ext uri="{9D8B030D-6E8A-4147-A177-3AD203B41FA5}">
                      <a16:colId xmlns="" xmlns:a16="http://schemas.microsoft.com/office/drawing/2014/main" val="949446490"/>
                    </a:ext>
                  </a:extLst>
                </a:gridCol>
                <a:gridCol w="1762125">
                  <a:extLst>
                    <a:ext uri="{9D8B030D-6E8A-4147-A177-3AD203B41FA5}">
                      <a16:colId xmlns="" xmlns:a16="http://schemas.microsoft.com/office/drawing/2014/main" val="2547459810"/>
                    </a:ext>
                  </a:extLst>
                </a:gridCol>
                <a:gridCol w="1371600"/>
                <a:gridCol w="2762250">
                  <a:extLst>
                    <a:ext uri="{9D8B030D-6E8A-4147-A177-3AD203B41FA5}">
                      <a16:colId xmlns="" xmlns:a16="http://schemas.microsoft.com/office/drawing/2014/main" val="1365532095"/>
                    </a:ext>
                  </a:extLst>
                </a:gridCol>
                <a:gridCol w="3895725"/>
              </a:tblGrid>
              <a:tr h="15390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68586346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tow_id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Tow_ID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33009481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 ID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942125508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 ID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883850809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latitude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Latitude of user’s current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location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159654254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longitude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Longitude of user’s current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location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79676709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Current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address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607478968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Current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address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95311122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Current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landmark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36066146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decimal(10,0)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Current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pincode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13608492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desaddrline1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Destination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036732588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desaddrline2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Destination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870146870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deslandmark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Destination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23907814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despincode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decimal(10,0)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Destination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 of user’s vehicle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39380751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km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float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Kilometeres of distance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068677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 per kilometer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696384242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Status(Pending/Processing/Done)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946337582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request_datetime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Timestamp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request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32314650"/>
                  </a:ext>
                </a:extLst>
              </a:tr>
              <a:tr h="32535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user_image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user’s vehicle’s condition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349258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F6A18767-C172-44B6-94FB-78D655CA2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680" y="112589"/>
            <a:ext cx="1103828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tbl_tow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266575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4093F681-DD47-4635-9C54-1124CA90CF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551892184"/>
              </p:ext>
            </p:extLst>
          </p:nvPr>
        </p:nvGraphicFramePr>
        <p:xfrm>
          <a:off x="185274" y="885112"/>
          <a:ext cx="11787650" cy="5706186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805451">
                  <a:extLst>
                    <a:ext uri="{9D8B030D-6E8A-4147-A177-3AD203B41FA5}">
                      <a16:colId xmlns="" xmlns:a16="http://schemas.microsoft.com/office/drawing/2014/main" val="225985192"/>
                    </a:ext>
                  </a:extLst>
                </a:gridCol>
                <a:gridCol w="1933575">
                  <a:extLst>
                    <a:ext uri="{9D8B030D-6E8A-4147-A177-3AD203B41FA5}">
                      <a16:colId xmlns="" xmlns:a16="http://schemas.microsoft.com/office/drawing/2014/main" val="4156264514"/>
                    </a:ext>
                  </a:extLst>
                </a:gridCol>
                <a:gridCol w="1400175"/>
                <a:gridCol w="2971800">
                  <a:extLst>
                    <a:ext uri="{9D8B030D-6E8A-4147-A177-3AD203B41FA5}">
                      <a16:colId xmlns="" xmlns:a16="http://schemas.microsoft.com/office/drawing/2014/main" val="4285560009"/>
                    </a:ext>
                  </a:extLst>
                </a:gridCol>
                <a:gridCol w="3676649"/>
              </a:tblGrid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408070968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mach_id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Mechanic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931705564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city_id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 where mechanic is located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380859151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the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mechanic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4204478663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mach_image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Image of mechanic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410079156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iscar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Gives services to car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025660215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isbike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Gives services to bike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948019551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Garage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419366575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Garage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710093750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Garage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458748754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decimal(10,0)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Garage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4060434088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lattitude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Latitude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Garage’s location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931824265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longtitude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Longitude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of Garage’s location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407102754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Mechanic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462912638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regi_datetime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Mechanic registration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889208720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775715422"/>
                  </a:ext>
                </a:extLst>
              </a:tr>
              <a:tr h="33565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059142225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D7B01BC1-AFD3-4F87-8019-13AA5C3EB9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352" y="-1183949"/>
            <a:ext cx="1860638" cy="3847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3200" b="1" dirty="0">
              <a:latin typeface="Calibri" panose="020F0502020204030204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Shruti" panose="020B0502040204020203" pitchFamily="34" charset="0"/>
            </a:endParaRPr>
          </a:p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tbl_mechanic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32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1335156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48721859-87C2-4486-8F88-FE8EF4BB2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51137448"/>
              </p:ext>
            </p:extLst>
          </p:nvPr>
        </p:nvGraphicFramePr>
        <p:xfrm>
          <a:off x="240192" y="792590"/>
          <a:ext cx="11589860" cy="587491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550508">
                  <a:extLst>
                    <a:ext uri="{9D8B030D-6E8A-4147-A177-3AD203B41FA5}">
                      <a16:colId xmlns="" xmlns:a16="http://schemas.microsoft.com/office/drawing/2014/main" val="1156908554"/>
                    </a:ext>
                  </a:extLst>
                </a:gridCol>
                <a:gridCol w="1809750">
                  <a:extLst>
                    <a:ext uri="{9D8B030D-6E8A-4147-A177-3AD203B41FA5}">
                      <a16:colId xmlns="" xmlns:a16="http://schemas.microsoft.com/office/drawing/2014/main" val="2082066460"/>
                    </a:ext>
                  </a:extLst>
                </a:gridCol>
                <a:gridCol w="1600200"/>
                <a:gridCol w="2800350">
                  <a:extLst>
                    <a:ext uri="{9D8B030D-6E8A-4147-A177-3AD203B41FA5}">
                      <a16:colId xmlns="" xmlns:a16="http://schemas.microsoft.com/office/drawing/2014/main" val="4262234567"/>
                    </a:ext>
                  </a:extLst>
                </a:gridCol>
                <a:gridCol w="3829052"/>
              </a:tblGrid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1396632406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ins_id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Insurance Company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679358539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com_name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Company Name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2807859593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_name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 Name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2314449031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the agent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3496999000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agent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678981146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website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Website of insurance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3101469192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of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1692410189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3558141585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company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2101992062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company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2515651681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 of 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company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3318651185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city_id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foreign key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 of insurance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company</a:t>
                      </a:r>
                      <a:endParaRPr lang="en-IN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2795947048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about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Information about Insurance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412346187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logo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varchar(100)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Logo of Insurance Company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82982" marR="82982" marT="0" marB="0"/>
                </a:tc>
                <a:extLst>
                  <a:ext uri="{0D108BD9-81ED-4DB2-BD59-A6C34878D82A}">
                    <a16:rowId xmlns="" xmlns:a16="http://schemas.microsoft.com/office/drawing/2014/main" val="4157580423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597163472"/>
                  </a:ext>
                </a:extLst>
              </a:tr>
              <a:tr h="345583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82982" marR="82982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52639701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F28BC413-5B60-486A-8CA4-A8DA6DBDC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067" y="201557"/>
            <a:ext cx="2262158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tbl_ins_company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8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400" b="1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916843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36A54527-71F3-439D-8B67-B6FE59FEE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085426544"/>
              </p:ext>
            </p:extLst>
          </p:nvPr>
        </p:nvGraphicFramePr>
        <p:xfrm>
          <a:off x="178292" y="675266"/>
          <a:ext cx="11747010" cy="597318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869583">
                  <a:extLst>
                    <a:ext uri="{9D8B030D-6E8A-4147-A177-3AD203B41FA5}">
                      <a16:colId xmlns="" xmlns:a16="http://schemas.microsoft.com/office/drawing/2014/main" val="3545878504"/>
                    </a:ext>
                  </a:extLst>
                </a:gridCol>
                <a:gridCol w="1781175">
                  <a:extLst>
                    <a:ext uri="{9D8B030D-6E8A-4147-A177-3AD203B41FA5}">
                      <a16:colId xmlns="" xmlns:a16="http://schemas.microsoft.com/office/drawing/2014/main" val="26902412"/>
                    </a:ext>
                  </a:extLst>
                </a:gridCol>
                <a:gridCol w="1504950"/>
                <a:gridCol w="2752725">
                  <a:extLst>
                    <a:ext uri="{9D8B030D-6E8A-4147-A177-3AD203B41FA5}">
                      <a16:colId xmlns="" xmlns:a16="http://schemas.microsoft.com/office/drawing/2014/main" val="3769575084"/>
                    </a:ext>
                  </a:extLst>
                </a:gridCol>
                <a:gridCol w="3838577"/>
              </a:tblGrid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42629171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plan_id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Plan ID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859405010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ins_id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Insurance Company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399943261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plan_title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Title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plan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93097392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plan_desc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Description of plan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71287059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pdf_file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Pdf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file of policy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156652223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for the policy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564751534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validity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Validity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policy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190079885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 plan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48679816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vehicle_type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type(Car/Bike)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866896875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620124628"/>
                  </a:ext>
                </a:extLst>
              </a:tr>
              <a:tr h="49776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1418612337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CAE29ED7-3486-4F05-913E-31BE52527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028" y="183196"/>
            <a:ext cx="1172116" cy="17235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tbl_plan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072760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DC1B974E-F195-493D-A41A-5B10F43D19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7862995"/>
              </p:ext>
            </p:extLst>
          </p:nvPr>
        </p:nvGraphicFramePr>
        <p:xfrm>
          <a:off x="228600" y="817229"/>
          <a:ext cx="11668125" cy="5421647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906429">
                  <a:extLst>
                    <a:ext uri="{9D8B030D-6E8A-4147-A177-3AD203B41FA5}">
                      <a16:colId xmlns="" xmlns:a16="http://schemas.microsoft.com/office/drawing/2014/main" val="2345835156"/>
                    </a:ext>
                  </a:extLst>
                </a:gridCol>
                <a:gridCol w="1795920">
                  <a:extLst>
                    <a:ext uri="{9D8B030D-6E8A-4147-A177-3AD203B41FA5}">
                      <a16:colId xmlns="" xmlns:a16="http://schemas.microsoft.com/office/drawing/2014/main" val="1733809362"/>
                    </a:ext>
                  </a:extLst>
                </a:gridCol>
                <a:gridCol w="1322802"/>
                <a:gridCol w="2742158">
                  <a:extLst>
                    <a:ext uri="{9D8B030D-6E8A-4147-A177-3AD203B41FA5}">
                      <a16:colId xmlns="" xmlns:a16="http://schemas.microsoft.com/office/drawing/2014/main" val="433616615"/>
                    </a:ext>
                  </a:extLst>
                </a:gridCol>
                <a:gridCol w="3900816"/>
              </a:tblGrid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62925749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rtoagn_id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RTO Agent ID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500405253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 name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36957975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 contact number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96345545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  Email Address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648728458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photo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 Photo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715339768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agent_work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Services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provided by agent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88987648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of agent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90174751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reg_datetime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agent registration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757356725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688485550"/>
                  </a:ext>
                </a:extLst>
              </a:tr>
              <a:tr h="49287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</a:t>
                      </a:r>
                      <a:r>
                        <a:rPr lang="en-IN" sz="1600" b="0" baseline="0" dirty="0" smtClean="0"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Current Timestamp</a:t>
                      </a:r>
                      <a:endParaRPr lang="en-IN" sz="1600" b="0" dirty="0" smtClean="0"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71855491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A12E85C4-E3BB-4F42-9C6F-40FEA44C3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511" y="204935"/>
            <a:ext cx="1841338" cy="15850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tbl_rto_agent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0838637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C1F1DF10-2B39-4EC0-8380-23011D2D2B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517395936"/>
              </p:ext>
            </p:extLst>
          </p:nvPr>
        </p:nvGraphicFramePr>
        <p:xfrm>
          <a:off x="91329" y="619129"/>
          <a:ext cx="11976845" cy="6229345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087981">
                  <a:extLst>
                    <a:ext uri="{9D8B030D-6E8A-4147-A177-3AD203B41FA5}">
                      <a16:colId xmlns="" xmlns:a16="http://schemas.microsoft.com/office/drawing/2014/main" val="3239279233"/>
                    </a:ext>
                  </a:extLst>
                </a:gridCol>
                <a:gridCol w="2152745">
                  <a:extLst>
                    <a:ext uri="{9D8B030D-6E8A-4147-A177-3AD203B41FA5}">
                      <a16:colId xmlns="" xmlns:a16="http://schemas.microsoft.com/office/drawing/2014/main" val="785230602"/>
                    </a:ext>
                  </a:extLst>
                </a:gridCol>
                <a:gridCol w="1513802"/>
                <a:gridCol w="2958795">
                  <a:extLst>
                    <a:ext uri="{9D8B030D-6E8A-4147-A177-3AD203B41FA5}">
                      <a16:colId xmlns="" xmlns:a16="http://schemas.microsoft.com/office/drawing/2014/main" val="3684626550"/>
                    </a:ext>
                  </a:extLst>
                </a:gridCol>
                <a:gridCol w="3263522"/>
              </a:tblGrid>
              <a:tr h="360059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141302791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school_id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Training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School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515421848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school_name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Training school name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4284315618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Logo of training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school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284941970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 ID of training school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382884898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57758360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US" sz="1600" b="0" kern="1200" dirty="0" smtClean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86711749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072529074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decimal(10,0)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561917572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City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329446113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lattitude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Latitude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698398581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longtitude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Longitude of training school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634836525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 Training School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412162924"/>
                  </a:ext>
                </a:extLst>
              </a:tr>
              <a:tr h="3825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Price of course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2750888079"/>
                  </a:ext>
                </a:extLst>
              </a:tr>
              <a:tr h="441868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Timestamp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2201171857"/>
                  </a:ext>
                </a:extLst>
              </a:tr>
              <a:tr h="45469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Timestamp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</a:t>
                      </a: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75438" marR="75438" marT="0" marB="0"/>
                </a:tc>
                <a:extLst>
                  <a:ext uri="{0D108BD9-81ED-4DB2-BD59-A6C34878D82A}">
                    <a16:rowId xmlns="" xmlns:a16="http://schemas.microsoft.com/office/drawing/2014/main" val="327486721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="" xmlns:a16="http://schemas.microsoft.com/office/drawing/2014/main" id="{22841E5B-6C6D-4C89-B9EC-A5D3C6514A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80" y="141141"/>
            <a:ext cx="255711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tbl_training_school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8883297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40243AA0-3819-47F9-94BA-68FCB83FC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86182629"/>
              </p:ext>
            </p:extLst>
          </p:nvPr>
        </p:nvGraphicFramePr>
        <p:xfrm>
          <a:off x="214573" y="719362"/>
          <a:ext cx="11729778" cy="5967195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785677">
                  <a:extLst>
                    <a:ext uri="{9D8B030D-6E8A-4147-A177-3AD203B41FA5}">
                      <a16:colId xmlns:a16="http://schemas.microsoft.com/office/drawing/2014/main" xmlns="" val="1645123496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xmlns="" val="2560580957"/>
                    </a:ext>
                  </a:extLst>
                </a:gridCol>
                <a:gridCol w="1323975">
                  <a:extLst>
                    <a:ext uri="{9D8B030D-6E8A-4147-A177-3AD203B41FA5}">
                      <a16:colId xmlns:a16="http://schemas.microsoft.com/office/drawing/2014/main" xmlns="" val="3532019454"/>
                    </a:ext>
                  </a:extLst>
                </a:gridCol>
                <a:gridCol w="2990850">
                  <a:extLst>
                    <a:ext uri="{9D8B030D-6E8A-4147-A177-3AD203B41FA5}">
                      <a16:colId xmlns:a16="http://schemas.microsoft.com/office/drawing/2014/main" xmlns="" val="3746206295"/>
                    </a:ext>
                  </a:extLst>
                </a:gridCol>
                <a:gridCol w="3829051">
                  <a:extLst>
                    <a:ext uri="{9D8B030D-6E8A-4147-A177-3AD203B41FA5}">
                      <a16:colId xmlns:a16="http://schemas.microsoft.com/office/drawing/2014/main" xmlns="" val="2869179652"/>
                    </a:ext>
                  </a:extLst>
                </a:gridCol>
              </a:tblGrid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</a:t>
                      </a: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elation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118716511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o_id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07227372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user_id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User ID of user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1814409452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model_id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foreign key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Model ID of user’s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209139540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year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Vehicle’s Year of purchase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709721224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vehicle_numbers</a:t>
                      </a: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 Number of old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720096220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About_vehicle</a:t>
                      </a:r>
                      <a:endParaRPr lang="en-IN" sz="1600" b="0" kern="120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Vehicle Description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3980318204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km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Kilometers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12310172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img1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Image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40764922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img2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Image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133522906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img3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Image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284883582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video_url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Old Vehicle Video URL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3427090018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 Old Vehicle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202106801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addressline1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Seller’s Address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270692093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addressline2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Seller’s Address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222879142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landmark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Seller’s Landmark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2502825265"/>
                  </a:ext>
                </a:extLst>
              </a:tr>
              <a:tr h="306274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pincode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Seller’s Pincode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3874361140"/>
                  </a:ext>
                </a:extLst>
              </a:tr>
              <a:tr h="391006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r>
                        <a:rPr lang="en-US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, Current </a:t>
                      </a: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4292123248"/>
                  </a:ext>
                </a:extLst>
              </a:tr>
              <a:tr h="369531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110450" marR="110450" marT="0" marB="0"/>
                </a:tc>
                <a:extLst>
                  <a:ext uri="{0D108BD9-81ED-4DB2-BD59-A6C34878D82A}">
                    <a16:rowId xmlns:a16="http://schemas.microsoft.com/office/drawing/2014/main" xmlns="" val="2624815048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xmlns="" id="{AA3D68DE-2016-47DB-9EF9-2DE3D5F4B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948" y="122055"/>
            <a:ext cx="1583382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old_vehicle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250334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="" xmlns:a16="http://schemas.microsoft.com/office/drawing/2014/main" id="{63AAFB77-497B-44F8-BD00-5F9E271B62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806854750"/>
              </p:ext>
            </p:extLst>
          </p:nvPr>
        </p:nvGraphicFramePr>
        <p:xfrm>
          <a:off x="164293" y="3794943"/>
          <a:ext cx="11846730" cy="3005910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912157">
                  <a:extLst>
                    <a:ext uri="{9D8B030D-6E8A-4147-A177-3AD203B41FA5}">
                      <a16:colId xmlns="" xmlns:a16="http://schemas.microsoft.com/office/drawing/2014/main" val="154111284"/>
                    </a:ext>
                  </a:extLst>
                </a:gridCol>
                <a:gridCol w="2066925">
                  <a:extLst>
                    <a:ext uri="{9D8B030D-6E8A-4147-A177-3AD203B41FA5}">
                      <a16:colId xmlns="" xmlns:a16="http://schemas.microsoft.com/office/drawing/2014/main" val="3508448112"/>
                    </a:ext>
                  </a:extLst>
                </a:gridCol>
                <a:gridCol w="1457325"/>
                <a:gridCol w="2838450">
                  <a:extLst>
                    <a:ext uri="{9D8B030D-6E8A-4147-A177-3AD203B41FA5}">
                      <a16:colId xmlns="" xmlns:a16="http://schemas.microsoft.com/office/drawing/2014/main" val="150196487"/>
                    </a:ext>
                  </a:extLst>
                </a:gridCol>
                <a:gridCol w="3571873"/>
              </a:tblGrid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 smtClean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1645570197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feed_id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Feedback ID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3458092366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Name of User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3629267657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contect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Contact of User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3322781752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Email ID of User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808592370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feed_text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Written Description of feedback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1528542145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feed_datetime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15240" algn="ctr" defTabSz="914400" rtl="0" eaLnBrk="1" latinLnBrk="0" hangingPunct="1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feedback</a:t>
                      </a:r>
                      <a:endParaRPr lang="en-IN" sz="1600" b="0" kern="1200" baseline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91280" marR="91280" marT="0" marB="0"/>
                </a:tc>
                <a:extLst>
                  <a:ext uri="{0D108BD9-81ED-4DB2-BD59-A6C34878D82A}">
                    <a16:rowId xmlns="" xmlns:a16="http://schemas.microsoft.com/office/drawing/2014/main" val="4113886936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61276428"/>
                  </a:ext>
                </a:extLst>
              </a:tr>
              <a:tr h="33399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600" b="0" kern="1200" baseline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91280" marR="912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3042535485"/>
                  </a:ext>
                </a:extLst>
              </a:tr>
            </a:tbl>
          </a:graphicData>
        </a:graphic>
      </p:graphicFrame>
      <p:sp>
        <p:nvSpPr>
          <p:cNvPr id="7" name="Rectangle 3">
            <a:extLst>
              <a:ext uri="{FF2B5EF4-FFF2-40B4-BE49-F238E27FC236}">
                <a16:creationId xmlns="" xmlns:a16="http://schemas.microsoft.com/office/drawing/2014/main" id="{1907937B-8E9A-45A5-93FF-2D4A2AD82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49" y="3270647"/>
            <a:ext cx="179254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tbl_feedback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B203AF77-BE1E-45CF-A133-D5196DADC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49222555"/>
              </p:ext>
            </p:extLst>
          </p:nvPr>
        </p:nvGraphicFramePr>
        <p:xfrm>
          <a:off x="269849" y="447585"/>
          <a:ext cx="11722125" cy="260840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863751">
                  <a:extLst>
                    <a:ext uri="{9D8B030D-6E8A-4147-A177-3AD203B41FA5}">
                      <a16:colId xmlns:a16="http://schemas.microsoft.com/office/drawing/2014/main" xmlns="" val="3595534919"/>
                    </a:ext>
                  </a:extLst>
                </a:gridCol>
                <a:gridCol w="1781175">
                  <a:extLst>
                    <a:ext uri="{9D8B030D-6E8A-4147-A177-3AD203B41FA5}">
                      <a16:colId xmlns:a16="http://schemas.microsoft.com/office/drawing/2014/main" xmlns="" val="1176854008"/>
                    </a:ext>
                  </a:extLst>
                </a:gridCol>
                <a:gridCol w="1571625">
                  <a:extLst>
                    <a:ext uri="{9D8B030D-6E8A-4147-A177-3AD203B41FA5}">
                      <a16:colId xmlns:a16="http://schemas.microsoft.com/office/drawing/2014/main" xmlns="" val="2276490985"/>
                    </a:ext>
                  </a:extLst>
                </a:gridCol>
                <a:gridCol w="2876550">
                  <a:extLst>
                    <a:ext uri="{9D8B030D-6E8A-4147-A177-3AD203B41FA5}">
                      <a16:colId xmlns:a16="http://schemas.microsoft.com/office/drawing/2014/main" xmlns="" val="79061515"/>
                    </a:ext>
                  </a:extLst>
                </a:gridCol>
                <a:gridCol w="3629024">
                  <a:extLst>
                    <a:ext uri="{9D8B030D-6E8A-4147-A177-3AD203B41FA5}">
                      <a16:colId xmlns:a16="http://schemas.microsoft.com/office/drawing/2014/main" xmlns="" val="2805996181"/>
                    </a:ext>
                  </a:extLst>
                </a:gridCol>
              </a:tblGrid>
              <a:tr h="251975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field_name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IN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datatype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relation 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constraint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kern="1200" dirty="0">
                          <a:solidFill>
                            <a:schemeClr val="tx1"/>
                          </a:solidFill>
                          <a:effectLst/>
                          <a:latin typeface="Arial Black" pitchFamily="34" charset="0"/>
                          <a:ea typeface="+mn-ea"/>
                          <a:cs typeface="Arial" pitchFamily="34" charset="0"/>
                        </a:rPr>
                        <a:t>description </a:t>
                      </a:r>
                      <a:endParaRPr lang="en-IN" sz="1400" b="1" i="0" kern="1200" dirty="0">
                        <a:solidFill>
                          <a:schemeClr val="tx1"/>
                        </a:solidFill>
                        <a:effectLst/>
                        <a:latin typeface="Arial Black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58902448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news_id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int(11)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primary key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 ID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32576738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news_title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varchar(50)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 Title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237241034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description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text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 Description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816398519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news_image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</a:t>
                      </a: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archar(100</a:t>
                      </a: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)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 Image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417116623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Isactive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 smtClean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varchar(30)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Availability Of News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2573427082"/>
                  </a:ext>
                </a:extLst>
              </a:tr>
              <a:tr h="2519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news_datetime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News Date Time</a:t>
                      </a:r>
                      <a:endParaRPr lang="en-IN" sz="1600" b="0" kern="12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3687149544"/>
                  </a:ext>
                </a:extLst>
              </a:tr>
              <a:tr h="3127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created_at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Creation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732714388"/>
                  </a:ext>
                </a:extLst>
              </a:tr>
              <a:tr h="36121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updated_at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datetime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Not Null, Current Time Stamp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ea typeface="Calibri" panose="020F0502020204030204" pitchFamily="34" charset="0"/>
                          <a:cs typeface="Arial" pitchFamily="34" charset="0"/>
                        </a:rPr>
                        <a:t>Time Of Updation</a:t>
                      </a:r>
                      <a:endParaRPr lang="en-IN" sz="1600" b="0" kern="12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 panose="020F0502020204030204" pitchFamily="34" charset="0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542190765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xmlns="" id="{AB8CE78B-D90B-47F5-BE1C-B3B2A8EC5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861" y="0"/>
            <a:ext cx="851515" cy="130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Arial Black" pitchFamily="34" charset="0"/>
                <a:ea typeface="Calibri" panose="020F0502020204030204" pitchFamily="34" charset="0"/>
                <a:cs typeface="Shruti" panose="020B0502040204020203" pitchFamily="34" charset="0"/>
              </a:rPr>
              <a:t>news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b="1" dirty="0">
              <a:latin typeface="Calibri" panose="020F0502020204030204" pitchFamily="34" charset="0"/>
              <a:cs typeface="Shruti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419379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D5D849BB-9AB9-4BFB-BE92-3BF8E1940C6E}"/>
              </a:ext>
            </a:extLst>
          </p:cNvPr>
          <p:cNvGrpSpPr/>
          <p:nvPr/>
        </p:nvGrpSpPr>
        <p:grpSpPr>
          <a:xfrm>
            <a:off x="4655840" y="1676012"/>
            <a:ext cx="2880320" cy="636004"/>
            <a:chOff x="3131840" y="987574"/>
            <a:chExt cx="2880320" cy="648072"/>
          </a:xfrm>
        </p:grpSpPr>
        <p:sp>
          <p:nvSpPr>
            <p:cNvPr id="3" name="圆角矩形 2">
              <a:extLst>
                <a:ext uri="{FF2B5EF4-FFF2-40B4-BE49-F238E27FC236}">
                  <a16:creationId xmlns="" xmlns:a16="http://schemas.microsoft.com/office/drawing/2014/main" id="{61D1395F-F696-4DB0-B80F-40A49569DB13}"/>
                </a:ext>
              </a:extLst>
            </p:cNvPr>
            <p:cNvSpPr/>
            <p:nvPr/>
          </p:nvSpPr>
          <p:spPr>
            <a:xfrm>
              <a:off x="3131840" y="987574"/>
              <a:ext cx="2880320" cy="64807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schemeClr val="bg1"/>
                </a:solidFill>
              </a:endParaRPr>
            </a:p>
          </p:txBody>
        </p:sp>
        <p:sp>
          <p:nvSpPr>
            <p:cNvPr id="4" name="TextBox 5">
              <a:extLst>
                <a:ext uri="{FF2B5EF4-FFF2-40B4-BE49-F238E27FC236}">
                  <a16:creationId xmlns="" xmlns:a16="http://schemas.microsoft.com/office/drawing/2014/main" id="{8191A7E7-9F3F-4AA6-B63A-5E0521BF180F}"/>
                </a:ext>
              </a:extLst>
            </p:cNvPr>
            <p:cNvSpPr txBox="1"/>
            <p:nvPr/>
          </p:nvSpPr>
          <p:spPr>
            <a:xfrm>
              <a:off x="3864115" y="1080778"/>
              <a:ext cx="1424236" cy="5123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zh-CN" sz="26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 : 1</a:t>
              </a:r>
              <a:endParaRPr lang="zh-CN" altLang="en-US" sz="26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4913516F-7334-41FD-8380-E025439068FB}"/>
              </a:ext>
            </a:extLst>
          </p:cNvPr>
          <p:cNvCxnSpPr/>
          <p:nvPr/>
        </p:nvCxnSpPr>
        <p:spPr>
          <a:xfrm flipH="1">
            <a:off x="3151518" y="286894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800DB2DA-2371-4541-A4A5-036E2A1CDD64}"/>
              </a:ext>
            </a:extLst>
          </p:cNvPr>
          <p:cNvCxnSpPr/>
          <p:nvPr/>
        </p:nvCxnSpPr>
        <p:spPr>
          <a:xfrm flipH="1">
            <a:off x="3151518" y="421309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2">
            <a:extLst>
              <a:ext uri="{FF2B5EF4-FFF2-40B4-BE49-F238E27FC236}">
                <a16:creationId xmlns="" xmlns:a16="http://schemas.microsoft.com/office/drawing/2014/main" id="{C213D20F-BC8B-4231-B4A7-1CC760B6FF84}"/>
              </a:ext>
            </a:extLst>
          </p:cNvPr>
          <p:cNvSpPr txBox="1"/>
          <p:nvPr/>
        </p:nvSpPr>
        <p:spPr>
          <a:xfrm>
            <a:off x="2822944" y="3156975"/>
            <a:ext cx="59168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zh-CN" sz="42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Introduction</a:t>
            </a:r>
            <a:endParaRPr lang="zh-CN" altLang="en-US" sz="4267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18BB2A63-862E-465C-BB7C-F1CA3DB40FE4}"/>
              </a:ext>
            </a:extLst>
          </p:cNvPr>
          <p:cNvSpPr/>
          <p:nvPr/>
        </p:nvSpPr>
        <p:spPr>
          <a:xfrm>
            <a:off x="3407701" y="4405114"/>
            <a:ext cx="5545336" cy="769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detailed information about our website. A project profile shows in which environment our project is built and its specifications.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92898777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="" xmlns:a16="http://schemas.microsoft.com/office/drawing/2014/main" id="{401E13BC-DC06-4A2E-BFDA-93A4EFE8501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-40000" contrast="-40000"/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B320D33D-62DD-4155-8CFA-845D96484752}"/>
              </a:ext>
            </a:extLst>
          </p:cNvPr>
          <p:cNvSpPr txBox="1"/>
          <p:nvPr/>
        </p:nvSpPr>
        <p:spPr>
          <a:xfrm>
            <a:off x="350184" y="208363"/>
            <a:ext cx="5848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Project Profile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7F4E91CF-E7D5-48D7-8577-5726F40B6179}"/>
              </a:ext>
            </a:extLst>
          </p:cNvPr>
          <p:cNvCxnSpPr/>
          <p:nvPr/>
        </p:nvCxnSpPr>
        <p:spPr>
          <a:xfrm flipV="1">
            <a:off x="429745" y="1055472"/>
            <a:ext cx="4464157" cy="139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223577466"/>
              </p:ext>
            </p:extLst>
          </p:nvPr>
        </p:nvGraphicFramePr>
        <p:xfrm>
          <a:off x="264592" y="1300830"/>
          <a:ext cx="11698806" cy="533900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77444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2436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Project Name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 dirty="0"/>
                        <a:t>Servaxo </a:t>
                      </a:r>
                      <a:r>
                        <a:rPr lang="en-IN" sz="1800" u="none" strike="noStrike" cap="none" baseline="0" dirty="0"/>
                        <a:t>- An all in one </a:t>
                      </a:r>
                      <a:r>
                        <a:rPr lang="en-IN" sz="1800" u="none" strike="noStrike" cap="none" baseline="0" dirty="0" smtClean="0"/>
                        <a:t>vehicle zone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Objective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cs" sz="1800" u="none" strike="noStrike" cap="none" dirty="0"/>
                        <a:t>It is a platform for </a:t>
                      </a:r>
                      <a:r>
                        <a:rPr lang="en-IN" sz="1800" u="none" strike="noStrike" cap="none" dirty="0"/>
                        <a:t>simplifying</a:t>
                      </a:r>
                      <a:r>
                        <a:rPr lang="en-IN" sz="1800" u="none" strike="noStrike" cap="none" baseline="0" dirty="0"/>
                        <a:t> vehicle servicing with all vehicle related tasks.</a:t>
                      </a:r>
                      <a:endParaRPr sz="12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Duration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3 </a:t>
                      </a:r>
                      <a:r>
                        <a:rPr lang="cs" sz="1800" u="none" strike="noStrike" cap="none" dirty="0" smtClean="0"/>
                        <a:t>Month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Front End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PHP </a:t>
                      </a:r>
                      <a:r>
                        <a:rPr lang="en-IN" sz="1800" u="none" strike="noStrike" cap="none" dirty="0"/>
                        <a:t>with </a:t>
                      </a:r>
                      <a:r>
                        <a:rPr lang="cs" sz="1800" u="none" strike="noStrike" cap="none" dirty="0"/>
                        <a:t>Laravel</a:t>
                      </a:r>
                      <a:r>
                        <a:rPr lang="en-IN" sz="1800" u="none" strike="noStrike" cap="none" dirty="0"/>
                        <a:t> Framework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Back End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u="none" strike="noStrike" cap="none" dirty="0"/>
                        <a:t>MySQL</a:t>
                      </a:r>
                      <a:endParaRPr sz="12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Server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Apache Server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Other Development Technology: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CSS , HTML , JavaScript , Jquery , Bootstrap ,  Ajax[Asynchronos JavaScript and XML</a:t>
                      </a:r>
                      <a:endParaRPr sz="1800" b="0" u="none" strike="noStrike" cap="none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Team Member</a:t>
                      </a:r>
                      <a:r>
                        <a:rPr lang="en-IN" sz="1800" u="none" strike="noStrike" cap="none" dirty="0"/>
                        <a:t>s</a:t>
                      </a:r>
                      <a:r>
                        <a:rPr lang="cs" sz="1800" u="none" strike="noStrike" cap="none" dirty="0"/>
                        <a:t>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 dirty="0"/>
                        <a:t>04</a:t>
                      </a:r>
                      <a:endParaRPr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Guided By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Prof. </a:t>
                      </a:r>
                      <a:r>
                        <a:rPr lang="en-IN" sz="1800" u="none" strike="noStrike" cap="none" dirty="0"/>
                        <a:t>Rini Cherian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9002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/>
                        <a:t>Submitted to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VIVEKANAND COLLEGE FOR BCA</a:t>
                      </a:r>
                      <a:endParaRPr sz="1800" b="0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86829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Submitted By :</a:t>
                      </a:r>
                      <a:endParaRPr sz="1800" b="1" u="none" strike="noStrike" cap="none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s" sz="1800" u="none" strike="noStrike" cap="none" dirty="0"/>
                        <a:t>1. </a:t>
                      </a:r>
                      <a:r>
                        <a:rPr lang="en-US" sz="1800" u="none" strike="noStrike" cap="none" dirty="0"/>
                        <a:t>Shah </a:t>
                      </a:r>
                      <a:r>
                        <a:rPr lang="en-IN" sz="1800" u="none" strike="noStrike" cap="none" dirty="0"/>
                        <a:t>Krusha</a:t>
                      </a:r>
                      <a:r>
                        <a:rPr lang="en-IN" sz="1800" u="none" strike="noStrike" cap="none" baseline="0" dirty="0"/>
                        <a:t> 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cs" sz="1800" dirty="0"/>
                        <a:t>2.</a:t>
                      </a:r>
                      <a:r>
                        <a:rPr lang="en-US" sz="1800" dirty="0"/>
                        <a:t> Rana</a:t>
                      </a:r>
                      <a:r>
                        <a:rPr lang="en-IN" sz="1800" baseline="0" dirty="0"/>
                        <a:t> Nidhi </a:t>
                      </a:r>
                      <a:r>
                        <a:rPr lang="cs" sz="1800" dirty="0"/>
                        <a:t>	</a:t>
                      </a:r>
                      <a:endParaRPr sz="1800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cs" sz="1800" dirty="0"/>
                        <a:t>3. </a:t>
                      </a:r>
                      <a:r>
                        <a:rPr lang="en-US" sz="1800" dirty="0"/>
                        <a:t>Patel </a:t>
                      </a:r>
                      <a:r>
                        <a:rPr lang="en-IN" sz="1800" dirty="0"/>
                        <a:t>Chirag</a:t>
                      </a:r>
                      <a:r>
                        <a:rPr lang="en-IN" sz="1800" baseline="0" dirty="0"/>
                        <a:t> </a:t>
                      </a:r>
                      <a:r>
                        <a:rPr lang="en-US" sz="1800" dirty="0"/>
                        <a:t>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dirty="0"/>
                        <a:t>4. Kansara Deep </a:t>
                      </a:r>
                      <a:endParaRPr sz="1800" b="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15269596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60C0A06B-1D93-4C73-8995-069F6D2F3DE5}"/>
              </a:ext>
            </a:extLst>
          </p:cNvPr>
          <p:cNvSpPr txBox="1"/>
          <p:nvPr/>
        </p:nvSpPr>
        <p:spPr>
          <a:xfrm>
            <a:off x="-139701" y="72558"/>
            <a:ext cx="8184244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Project Introduction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>
            <a:extLst>
              <a:ext uri="{FF2B5EF4-FFF2-40B4-BE49-F238E27FC236}">
                <a16:creationId xmlns="" xmlns:a16="http://schemas.microsoft.com/office/drawing/2014/main" id="{75B764D3-5F69-48D0-B49A-B04C30EBD192}"/>
              </a:ext>
            </a:extLst>
          </p:cNvPr>
          <p:cNvSpPr/>
          <p:nvPr/>
        </p:nvSpPr>
        <p:spPr>
          <a:xfrm>
            <a:off x="7667274" y="-139700"/>
            <a:ext cx="4292600" cy="6997700"/>
          </a:xfrm>
          <a:prstGeom prst="parallelogram">
            <a:avLst/>
          </a:prstGeom>
          <a:solidFill>
            <a:schemeClr val="tx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439B11CC-BA28-4AA0-A9A2-D3CC85820B60}"/>
              </a:ext>
            </a:extLst>
          </p:cNvPr>
          <p:cNvSpPr txBox="1"/>
          <p:nvPr/>
        </p:nvSpPr>
        <p:spPr>
          <a:xfrm>
            <a:off x="228600" y="827278"/>
            <a:ext cx="7434943" cy="670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US" sz="2000" dirty="0">
                <a:solidFill>
                  <a:schemeClr val="dk1"/>
                </a:solidFill>
                <a:ea typeface="Century Gothic"/>
                <a:cs typeface="Century Gothic"/>
                <a:sym typeface="Century Gothic"/>
              </a:rPr>
              <a:t>“Servaxo” is a Platform through which user gets his/her car serviced based on user-given location.</a:t>
            </a: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US" sz="20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US" sz="2000" dirty="0">
                <a:solidFill>
                  <a:schemeClr val="dk1"/>
                </a:solidFill>
                <a:ea typeface="Century Gothic"/>
                <a:cs typeface="Century Gothic"/>
                <a:sym typeface="Century Gothic"/>
              </a:rPr>
              <a:t>User can also shop spare-parts for his vehicle.</a:t>
            </a: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US" sz="2000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US" sz="2000" dirty="0">
                <a:solidFill>
                  <a:schemeClr val="dk1"/>
                </a:solidFill>
                <a:ea typeface="Century Gothic"/>
                <a:cs typeface="Century Gothic"/>
                <a:sym typeface="Century Gothic"/>
              </a:rPr>
              <a:t>Site provides Location Based Towing Service in which user can request for his vehicle getting towed as well as he/she can also specify where his/her vehicle is to be destined.</a:t>
            </a: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US" sz="2000" dirty="0">
              <a:solidFill>
                <a:schemeClr val="dk1"/>
              </a:solidFill>
              <a:ea typeface="Century Gothic"/>
              <a:cs typeface="Century Gothic"/>
              <a:sym typeface="Century Gothic"/>
            </a:endParaRP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IN" sz="2000" dirty="0">
                <a:solidFill>
                  <a:schemeClr val="dk1"/>
                </a:solidFill>
                <a:ea typeface="Century Gothic"/>
                <a:cs typeface="Century Gothic"/>
                <a:sym typeface="Century Gothic"/>
              </a:rPr>
              <a:t>It also provides facility to allocate Garages and Vehicle Training Schools around him/her.</a:t>
            </a: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IN" sz="2000" dirty="0">
              <a:solidFill>
                <a:schemeClr val="dk1"/>
              </a:solidFill>
              <a:ea typeface="Century Gothic"/>
              <a:cs typeface="Century Gothic"/>
              <a:sym typeface="Century Gothic"/>
            </a:endParaRP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IN" sz="2000" dirty="0">
                <a:solidFill>
                  <a:schemeClr val="dk1"/>
                </a:solidFill>
                <a:ea typeface="Century Gothic"/>
                <a:cs typeface="Century Gothic"/>
                <a:sym typeface="Century Gothic"/>
              </a:rPr>
              <a:t>Stipulating the best insurance plans of reliable companies with lowest interest rates.</a:t>
            </a:r>
          </a:p>
          <a:p>
            <a:pPr marL="457200" lvl="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US" sz="2000" dirty="0">
              <a:solidFill>
                <a:schemeClr val="dk1"/>
              </a:solidFill>
              <a:ea typeface="Century Gothic"/>
              <a:cs typeface="Century Gothic"/>
              <a:sym typeface="Century Gothic"/>
            </a:endParaRPr>
          </a:p>
          <a:p>
            <a:pPr marL="45720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IN" sz="2000" dirty="0">
                <a:solidFill>
                  <a:schemeClr val="dk1"/>
                </a:solidFill>
                <a:ea typeface="Century Gothic"/>
                <a:cs typeface="Century Gothic"/>
                <a:sym typeface="Calibri"/>
              </a:rPr>
              <a:t>Providing huge market for buying and selling of used vehicles.</a:t>
            </a:r>
          </a:p>
          <a:p>
            <a:pPr marL="45720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endParaRPr lang="en-IN" sz="2000" dirty="0">
              <a:solidFill>
                <a:schemeClr val="dk1"/>
              </a:solidFill>
              <a:ea typeface="Century Gothic"/>
              <a:cs typeface="Century Gothic"/>
              <a:sym typeface="Calibri"/>
            </a:endParaRPr>
          </a:p>
          <a:p>
            <a:pPr marL="457200" indent="-457200" algn="just">
              <a:buClr>
                <a:schemeClr val="dk1"/>
              </a:buClr>
              <a:buSzPct val="100000"/>
              <a:buFont typeface="+mj-lt"/>
              <a:buAutoNum type="arabicPeriod"/>
            </a:pPr>
            <a:r>
              <a:rPr lang="en-IN" sz="2000" dirty="0">
                <a:solidFill>
                  <a:schemeClr val="dk1"/>
                </a:solidFill>
                <a:ea typeface="Century Gothic"/>
                <a:cs typeface="Century Gothic"/>
                <a:sym typeface="Calibri"/>
              </a:rPr>
              <a:t>Suggests vehicles according to user-given specifications.</a:t>
            </a:r>
            <a:endParaRPr lang="en-US" sz="2000" dirty="0">
              <a:solidFill>
                <a:schemeClr val="dk1"/>
              </a:solidFill>
              <a:ea typeface="Century Gothic"/>
              <a:cs typeface="Century Gothic"/>
              <a:sym typeface="Calibri"/>
            </a:endParaRPr>
          </a:p>
          <a:p>
            <a:pPr>
              <a:lnSpc>
                <a:spcPct val="250000"/>
              </a:lnSpc>
            </a:pP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FACA0432-6452-4DE0-8F7A-BD354BDF4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457" y="3877191"/>
            <a:ext cx="3717256" cy="22592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549909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="" xmlns:a16="http://schemas.microsoft.com/office/drawing/2014/main" id="{9977350C-660C-4742-BD58-DEB14030D96E}"/>
              </a:ext>
            </a:extLst>
          </p:cNvPr>
          <p:cNvGrpSpPr/>
          <p:nvPr/>
        </p:nvGrpSpPr>
        <p:grpSpPr>
          <a:xfrm>
            <a:off x="4655840" y="1676012"/>
            <a:ext cx="2880320" cy="636004"/>
            <a:chOff x="3131840" y="987574"/>
            <a:chExt cx="2880320" cy="648072"/>
          </a:xfrm>
        </p:grpSpPr>
        <p:sp>
          <p:nvSpPr>
            <p:cNvPr id="3" name="圆角矩形 2">
              <a:extLst>
                <a:ext uri="{FF2B5EF4-FFF2-40B4-BE49-F238E27FC236}">
                  <a16:creationId xmlns="" xmlns:a16="http://schemas.microsoft.com/office/drawing/2014/main" id="{E9ACE630-60C9-4CAF-96A9-6BB73C764D23}"/>
                </a:ext>
              </a:extLst>
            </p:cNvPr>
            <p:cNvSpPr/>
            <p:nvPr/>
          </p:nvSpPr>
          <p:spPr>
            <a:xfrm>
              <a:off x="3131840" y="987574"/>
              <a:ext cx="2880320" cy="648072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133">
                <a:solidFill>
                  <a:schemeClr val="bg1"/>
                </a:solidFill>
              </a:endParaRPr>
            </a:p>
          </p:txBody>
        </p:sp>
        <p:sp>
          <p:nvSpPr>
            <p:cNvPr id="4" name="TextBox 5">
              <a:extLst>
                <a:ext uri="{FF2B5EF4-FFF2-40B4-BE49-F238E27FC236}">
                  <a16:creationId xmlns="" xmlns:a16="http://schemas.microsoft.com/office/drawing/2014/main" id="{0224CB6C-321C-4F37-BC99-9312E2C9D330}"/>
                </a:ext>
              </a:extLst>
            </p:cNvPr>
            <p:cNvSpPr txBox="1"/>
            <p:nvPr/>
          </p:nvSpPr>
          <p:spPr>
            <a:xfrm>
              <a:off x="3193546" y="1080778"/>
              <a:ext cx="2597654" cy="5123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altLang="zh-CN" sz="2667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 : 2</a:t>
              </a:r>
              <a:endParaRPr lang="zh-CN" altLang="en-US" sz="26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F1717977-DB94-4496-BF65-FCA4DAFFB675}"/>
              </a:ext>
            </a:extLst>
          </p:cNvPr>
          <p:cNvCxnSpPr/>
          <p:nvPr/>
        </p:nvCxnSpPr>
        <p:spPr>
          <a:xfrm flipH="1">
            <a:off x="3151518" y="270565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74BC7768-BBB3-40C1-BBB8-73A3DD1B0687}"/>
              </a:ext>
            </a:extLst>
          </p:cNvPr>
          <p:cNvCxnSpPr/>
          <p:nvPr/>
        </p:nvCxnSpPr>
        <p:spPr>
          <a:xfrm flipH="1">
            <a:off x="3151518" y="4213093"/>
            <a:ext cx="5920813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2">
            <a:extLst>
              <a:ext uri="{FF2B5EF4-FFF2-40B4-BE49-F238E27FC236}">
                <a16:creationId xmlns="" xmlns:a16="http://schemas.microsoft.com/office/drawing/2014/main" id="{8CD60A8A-F312-4256-98DB-D479EFD3D2D0}"/>
              </a:ext>
            </a:extLst>
          </p:cNvPr>
          <p:cNvSpPr txBox="1"/>
          <p:nvPr/>
        </p:nvSpPr>
        <p:spPr>
          <a:xfrm>
            <a:off x="264733" y="2797645"/>
            <a:ext cx="1217759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bg2"/>
              </a:buClr>
              <a:buSzPct val="115000"/>
            </a:pPr>
            <a:r>
              <a:rPr lang="en-IN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Environmental Description</a:t>
            </a: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8AF0A454-C43D-4FEC-A749-FDB5AE161BE7}"/>
              </a:ext>
            </a:extLst>
          </p:cNvPr>
          <p:cNvSpPr/>
          <p:nvPr/>
        </p:nvSpPr>
        <p:spPr>
          <a:xfrm>
            <a:off x="3407701" y="4405114"/>
            <a:ext cx="5545336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zh-CN" sz="14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 about under which environment our site is developed and its compatibility.</a:t>
            </a:r>
            <a:endParaRPr lang="zh-CN" altLang="en-US" sz="14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510135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7306EDD3-5874-431F-B72C-E0A878AEC8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43301" y="-1"/>
            <a:ext cx="12687301" cy="750868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="" xmlns:a16="http://schemas.microsoft.com/office/drawing/2014/main" id="{6675FB94-939E-42CF-9320-018F7D674EDD}"/>
              </a:ext>
            </a:extLst>
          </p:cNvPr>
          <p:cNvSpPr/>
          <p:nvPr/>
        </p:nvSpPr>
        <p:spPr>
          <a:xfrm>
            <a:off x="4082133" y="185057"/>
            <a:ext cx="8164285" cy="60084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0A9F92C5-DD11-47E3-8B95-42DE17D90D97}"/>
              </a:ext>
            </a:extLst>
          </p:cNvPr>
          <p:cNvSpPr txBox="1"/>
          <p:nvPr/>
        </p:nvSpPr>
        <p:spPr>
          <a:xfrm>
            <a:off x="4138738" y="182114"/>
            <a:ext cx="8009709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Hardware Requirements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52257" y="1012347"/>
            <a:ext cx="7445829" cy="5027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dirty="0"/>
              <a:t> </a:t>
            </a:r>
            <a:r>
              <a:rPr lang="en-IN" b="1" dirty="0"/>
              <a:t>Development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Processor 	: Intel core 2 duo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Ram	: 4GB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Storage	: 500GB or above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dirty="0"/>
              <a:t> </a:t>
            </a:r>
            <a:r>
              <a:rPr lang="en-IN" b="1" dirty="0"/>
              <a:t>Client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Processor	: Any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RAM	: 2GB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Storage	: 80GB or above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b="1" dirty="0"/>
              <a:t> Server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Processor	: Intel core 2 duo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RAM	: 4GB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dirty="0"/>
              <a:t> Storage	: 500GB or above</a:t>
            </a:r>
          </a:p>
        </p:txBody>
      </p:sp>
    </p:spTree>
    <p:extLst>
      <p:ext uri="{BB962C8B-B14F-4D97-AF65-F5344CB8AC3E}">
        <p14:creationId xmlns="" xmlns:p14="http://schemas.microsoft.com/office/powerpoint/2010/main" val="190955988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图片 134">
            <a:extLst>
              <a:ext uri="{FF2B5EF4-FFF2-40B4-BE49-F238E27FC236}">
                <a16:creationId xmlns="" xmlns:a16="http://schemas.microsoft.com/office/drawing/2014/main" id="{6E0851E9-0129-4456-A1CF-3D55C1C86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99" y="775203"/>
            <a:ext cx="4612332" cy="4612332"/>
          </a:xfrm>
          <a:prstGeom prst="rect">
            <a:avLst/>
          </a:prstGeom>
        </p:spPr>
      </p:pic>
      <p:sp>
        <p:nvSpPr>
          <p:cNvPr id="136" name="文本框 135">
            <a:extLst>
              <a:ext uri="{FF2B5EF4-FFF2-40B4-BE49-F238E27FC236}">
                <a16:creationId xmlns="" xmlns:a16="http://schemas.microsoft.com/office/drawing/2014/main" id="{C5ADC3D4-F56B-4355-9FCE-FC3097441088}"/>
              </a:ext>
            </a:extLst>
          </p:cNvPr>
          <p:cNvSpPr txBox="1"/>
          <p:nvPr/>
        </p:nvSpPr>
        <p:spPr>
          <a:xfrm>
            <a:off x="6498758" y="49379"/>
            <a:ext cx="477980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Software Requirements</a:t>
            </a:r>
            <a:endParaRPr lang="zh-CN" altLang="en-US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文本框 136">
            <a:extLst>
              <a:ext uri="{FF2B5EF4-FFF2-40B4-BE49-F238E27FC236}">
                <a16:creationId xmlns="" xmlns:a16="http://schemas.microsoft.com/office/drawing/2014/main" id="{96B294DF-2DD8-47B0-9F43-43F8D74C0347}"/>
              </a:ext>
            </a:extLst>
          </p:cNvPr>
          <p:cNvSpPr txBox="1"/>
          <p:nvPr/>
        </p:nvSpPr>
        <p:spPr>
          <a:xfrm>
            <a:off x="6041571" y="1578415"/>
            <a:ext cx="5627915" cy="5113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sz="2000" b="1" dirty="0"/>
              <a:t>Development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Front End	: Intel core 2 duo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Back End	: 4GB or above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OS	: 500GB or above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sz="2000" dirty="0"/>
              <a:t> </a:t>
            </a:r>
            <a:r>
              <a:rPr lang="en-IN" sz="2000" b="1" dirty="0"/>
              <a:t>Client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Browser	: Any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OS	: Any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IN" sz="2000" b="1" dirty="0"/>
              <a:t> Server Side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Server	: Wamp, Laravel Framework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Browser	: Any</a:t>
            </a:r>
          </a:p>
          <a:p>
            <a:pPr lvl="1">
              <a:lnSpc>
                <a:spcPct val="150000"/>
              </a:lnSpc>
              <a:buFont typeface="Arial" pitchFamily="34" charset="0"/>
              <a:buChar char="•"/>
            </a:pPr>
            <a:r>
              <a:rPr lang="en-IN" sz="2000" dirty="0"/>
              <a:t> OS	: Any</a:t>
            </a:r>
            <a:endParaRPr lang="zh-CN" altLang="en-US" sz="2000" dirty="0"/>
          </a:p>
        </p:txBody>
      </p:sp>
      <p:cxnSp>
        <p:nvCxnSpPr>
          <p:cNvPr id="139" name="直接连接符 138">
            <a:extLst>
              <a:ext uri="{FF2B5EF4-FFF2-40B4-BE49-F238E27FC236}">
                <a16:creationId xmlns="" xmlns:a16="http://schemas.microsoft.com/office/drawing/2014/main" id="{E764B389-D853-48AC-B341-F0E83C0F5CB9}"/>
              </a:ext>
            </a:extLst>
          </p:cNvPr>
          <p:cNvCxnSpPr/>
          <p:nvPr/>
        </p:nvCxnSpPr>
        <p:spPr>
          <a:xfrm flipH="1">
            <a:off x="4571820" y="-2256318"/>
            <a:ext cx="2239963" cy="763270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>
            <a:extLst>
              <a:ext uri="{FF2B5EF4-FFF2-40B4-BE49-F238E27FC236}">
                <a16:creationId xmlns="" xmlns:a16="http://schemas.microsoft.com/office/drawing/2014/main" id="{03A7621B-8939-4F30-B055-9A50A40007AC}"/>
              </a:ext>
            </a:extLst>
          </p:cNvPr>
          <p:cNvCxnSpPr/>
          <p:nvPr/>
        </p:nvCxnSpPr>
        <p:spPr>
          <a:xfrm flipH="1">
            <a:off x="4177996" y="622300"/>
            <a:ext cx="2239963" cy="76327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7516103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2136</TotalTime>
  <Words>3070</Words>
  <Application>Microsoft Office PowerPoint</Application>
  <PresentationFormat>Custom</PresentationFormat>
  <Paragraphs>1562</Paragraphs>
  <Slides>39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主题​​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Rana</cp:lastModifiedBy>
  <cp:revision>269</cp:revision>
  <dcterms:created xsi:type="dcterms:W3CDTF">2017-07-07T15:43:17Z</dcterms:created>
  <dcterms:modified xsi:type="dcterms:W3CDTF">2021-02-22T13:46:21Z</dcterms:modified>
</cp:coreProperties>
</file>

<file path=docProps/thumbnail.jpeg>
</file>